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96" r:id="rId1"/>
  </p:sldMasterIdLst>
  <p:notesMasterIdLst>
    <p:notesMasterId r:id="rId7"/>
  </p:notesMasterIdLst>
  <p:sldIdLst>
    <p:sldId id="256" r:id="rId2"/>
    <p:sldId id="282" r:id="rId3"/>
    <p:sldId id="283" r:id="rId4"/>
    <p:sldId id="284" r:id="rId5"/>
    <p:sldId id="278" r:id="rId6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CC8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144" autoAdjust="0"/>
    <p:restoredTop sz="82641" autoAdjust="0"/>
  </p:normalViewPr>
  <p:slideViewPr>
    <p:cSldViewPr>
      <p:cViewPr varScale="1">
        <p:scale>
          <a:sx n="86" d="100"/>
          <a:sy n="86" d="100"/>
        </p:scale>
        <p:origin x="1258" y="5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63DB4D9-16BD-4791-AAAF-8BDCF4C835E3}" type="datetimeFigureOut">
              <a:rPr lang="en-US" smtClean="0"/>
              <a:t>02/21/22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3F03004-20C1-4C71-9B91-26F0A38557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01783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F03004-20C1-4C71-9B91-26F0A3855743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860380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F03004-20C1-4C71-9B91-26F0A3855743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282763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F03004-20C1-4C71-9B91-26F0A3855743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470908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F03004-20C1-4C71-9B91-26F0A3855743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516622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F03004-20C1-4C71-9B91-26F0A3855743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04902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1219200" y="2914650"/>
            <a:ext cx="6858000" cy="74295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19200" y="3843338"/>
            <a:ext cx="6858000" cy="40005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400800" y="4766310"/>
            <a:ext cx="2286000" cy="274320"/>
          </a:xfrm>
        </p:spPr>
        <p:txBody>
          <a:bodyPr/>
          <a:lstStyle>
            <a:lvl1pPr>
              <a:defRPr sz="1400"/>
            </a:lvl1pPr>
          </a:lstStyle>
          <a:p>
            <a:fld id="{400B92CF-3FD5-482B-A033-4CA0970A8D8F}" type="datetimeFigureOut">
              <a:rPr lang="en-US" smtClean="0"/>
              <a:t>02/21/22</a:t>
            </a:fld>
            <a:endParaRPr lang="en-US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898648" y="4766310"/>
            <a:ext cx="3474720" cy="27432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1216152" y="4766310"/>
            <a:ext cx="1219200" cy="274320"/>
          </a:xfrm>
        </p:spPr>
        <p:txBody>
          <a:bodyPr/>
          <a:lstStyle/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>
            <a:off x="904875" y="2736056"/>
            <a:ext cx="7315200" cy="96012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3" name="Rectangle 32"/>
          <p:cNvSpPr/>
          <p:nvPr/>
        </p:nvSpPr>
        <p:spPr>
          <a:xfrm>
            <a:off x="914400" y="3786188"/>
            <a:ext cx="7315200" cy="51435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Rectangle 21"/>
          <p:cNvSpPr/>
          <p:nvPr/>
        </p:nvSpPr>
        <p:spPr>
          <a:xfrm>
            <a:off x="904875" y="2736056"/>
            <a:ext cx="228600" cy="96012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2" name="Rectangle 31"/>
          <p:cNvSpPr/>
          <p:nvPr/>
        </p:nvSpPr>
        <p:spPr>
          <a:xfrm>
            <a:off x="914400" y="3786188"/>
            <a:ext cx="228600" cy="51435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B92CF-3FD5-482B-A033-4CA0970A8D8F}" type="datetimeFigureOut">
              <a:rPr lang="en-US" smtClean="0"/>
              <a:t>02/21/22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B92CF-3FD5-482B-A033-4CA0970A8D8F}" type="datetimeFigureOut">
              <a:rPr lang="en-US" smtClean="0"/>
              <a:t>02/21/22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457200" y="4764881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8" name="Isosceles Triangle 7"/>
          <p:cNvSpPr>
            <a:spLocks noChangeAspect="1"/>
          </p:cNvSpPr>
          <p:nvPr/>
        </p:nvSpPr>
        <p:spPr>
          <a:xfrm rot="5400000">
            <a:off x="442957" y="4835567"/>
            <a:ext cx="143137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5400000">
            <a:off x="4361127" y="2401464"/>
            <a:ext cx="438912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B92CF-3FD5-482B-A033-4CA0970A8D8F}" type="datetimeFigureOut">
              <a:rPr lang="en-US" smtClean="0"/>
              <a:t>02/21/22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914400"/>
            <a:ext cx="8229600" cy="370332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228850"/>
            <a:ext cx="6858000" cy="8001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3200400"/>
            <a:ext cx="6781800" cy="85725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00800" y="4766310"/>
            <a:ext cx="2286000" cy="274320"/>
          </a:xfrm>
        </p:spPr>
        <p:txBody>
          <a:bodyPr/>
          <a:lstStyle/>
          <a:p>
            <a:fld id="{400B92CF-3FD5-482B-A033-4CA0970A8D8F}" type="datetimeFigureOut">
              <a:rPr lang="en-US" smtClean="0"/>
              <a:t>02/21/22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98648" y="4766310"/>
            <a:ext cx="3474720" cy="27432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9848" y="4766310"/>
            <a:ext cx="1520952" cy="274320"/>
          </a:xfrm>
        </p:spPr>
        <p:txBody>
          <a:bodyPr/>
          <a:lstStyle/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914400" y="2114550"/>
            <a:ext cx="7315200" cy="96012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Rectangle 7"/>
          <p:cNvSpPr/>
          <p:nvPr/>
        </p:nvSpPr>
        <p:spPr>
          <a:xfrm>
            <a:off x="914400" y="2114550"/>
            <a:ext cx="228600" cy="96012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71450"/>
            <a:ext cx="8229600" cy="6858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B92CF-3FD5-482B-A033-4CA0970A8D8F}" type="datetimeFigureOut">
              <a:rPr lang="en-US" smtClean="0"/>
              <a:t>02/21/22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914400"/>
            <a:ext cx="4041648" cy="370332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632198" y="912114"/>
            <a:ext cx="4041648" cy="370332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71450"/>
            <a:ext cx="8229600" cy="6858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964406"/>
            <a:ext cx="4040188" cy="51435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8201" y="971550"/>
            <a:ext cx="4041775" cy="51435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B92CF-3FD5-482B-A033-4CA0970A8D8F}" type="datetimeFigureOut">
              <a:rPr lang="en-US" smtClean="0"/>
              <a:t>02/21/22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1600200"/>
            <a:ext cx="4038600" cy="302895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648200" y="1600200"/>
            <a:ext cx="4038600" cy="302895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71450"/>
            <a:ext cx="8229600" cy="6858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B92CF-3FD5-482B-A033-4CA0970A8D8F}" type="datetimeFigureOut">
              <a:rPr lang="en-US" smtClean="0"/>
              <a:t>02/21/22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42957" y="4835567"/>
            <a:ext cx="143137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B92CF-3FD5-482B-A033-4CA0970A8D8F}" type="datetimeFigureOut">
              <a:rPr lang="en-US" smtClean="0"/>
              <a:t>02/21/22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457200" y="4764881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42957" y="4835567"/>
            <a:ext cx="143137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24600" y="228600"/>
            <a:ext cx="2514600" cy="62865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324600" y="914401"/>
            <a:ext cx="2514600" cy="3632597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B92CF-3FD5-482B-A033-4CA0970A8D8F}" type="datetimeFigureOut">
              <a:rPr lang="en-US" smtClean="0"/>
              <a:t>02/21/22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4764881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 rot="5400000">
            <a:off x="3915025" y="2493169"/>
            <a:ext cx="452628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42957" y="4835567"/>
            <a:ext cx="143137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304800" y="228600"/>
            <a:ext cx="5715000" cy="428625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75642"/>
            <a:ext cx="8229600" cy="506016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1428750"/>
            <a:ext cx="8229600" cy="3202686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914400"/>
            <a:ext cx="8229600" cy="40005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B92CF-3FD5-482B-A033-4CA0970A8D8F}" type="datetimeFigureOut">
              <a:rPr lang="en-US" smtClean="0"/>
              <a:t>02/21/22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4764881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42957" y="4835567"/>
            <a:ext cx="143137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0" name="Rectangle 9"/>
          <p:cNvSpPr/>
          <p:nvPr/>
        </p:nvSpPr>
        <p:spPr>
          <a:xfrm>
            <a:off x="457200" y="375642"/>
            <a:ext cx="182880" cy="51435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74295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914400"/>
            <a:ext cx="8229600" cy="3682746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00800" y="4767263"/>
            <a:ext cx="2289048" cy="27432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400B92CF-3FD5-482B-A033-4CA0970A8D8F}" type="datetimeFigureOut">
              <a:rPr lang="en-US" smtClean="0"/>
              <a:t>02/21/22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898648" y="4767263"/>
            <a:ext cx="3505200" cy="27432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12648" y="4767263"/>
            <a:ext cx="1981200" cy="27432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8" name="Straight Connector 27"/>
          <p:cNvSpPr>
            <a:spLocks noChangeShapeType="1"/>
          </p:cNvSpPr>
          <p:nvPr/>
        </p:nvSpPr>
        <p:spPr bwMode="auto">
          <a:xfrm>
            <a:off x="457200" y="4764881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9" name="Straight Connector 28"/>
          <p:cNvSpPr>
            <a:spLocks noChangeShapeType="1"/>
          </p:cNvSpPr>
          <p:nvPr/>
        </p:nvSpPr>
        <p:spPr bwMode="auto">
          <a:xfrm>
            <a:off x="457200" y="85725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0" name="Isosceles Triangle 9"/>
          <p:cNvSpPr>
            <a:spLocks noChangeAspect="1"/>
          </p:cNvSpPr>
          <p:nvPr/>
        </p:nvSpPr>
        <p:spPr>
          <a:xfrm rot="5400000">
            <a:off x="442957" y="4835567"/>
            <a:ext cx="143137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97" r:id="rId1"/>
    <p:sldLayoutId id="2147483998" r:id="rId2"/>
    <p:sldLayoutId id="2147483999" r:id="rId3"/>
    <p:sldLayoutId id="2147484000" r:id="rId4"/>
    <p:sldLayoutId id="2147484001" r:id="rId5"/>
    <p:sldLayoutId id="2147484002" r:id="rId6"/>
    <p:sldLayoutId id="2147484003" r:id="rId7"/>
    <p:sldLayoutId id="2147484004" r:id="rId8"/>
    <p:sldLayoutId id="2147484005" r:id="rId9"/>
    <p:sldLayoutId id="2147484006" r:id="rId10"/>
    <p:sldLayoutId id="2147484007" r:id="rId11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Sets and Functions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Examples of Functions</a:t>
            </a:r>
          </a:p>
        </p:txBody>
      </p:sp>
    </p:spTree>
    <p:extLst>
      <p:ext uri="{BB962C8B-B14F-4D97-AF65-F5344CB8AC3E}">
        <p14:creationId xmlns:p14="http://schemas.microsoft.com/office/powerpoint/2010/main" val="23826415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The Identity Function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AAB47D7-1497-4C43-A6A5-9D5F0C121EED}"/>
              </a:ext>
            </a:extLst>
          </p:cNvPr>
          <p:cNvSpPr txBox="1"/>
          <p:nvPr/>
        </p:nvSpPr>
        <p:spPr>
          <a:xfrm>
            <a:off x="457200" y="994886"/>
            <a:ext cx="82296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en-US" sz="2100" dirty="0"/>
              <a:t>The </a:t>
            </a:r>
            <a:r>
              <a:rPr lang="en-US" sz="2100" b="1" dirty="0"/>
              <a:t>identity function</a:t>
            </a:r>
            <a:r>
              <a:rPr lang="en-US" sz="2100" dirty="0"/>
              <a:t> from a set, </a:t>
            </a:r>
            <a:r>
              <a:rPr lang="en-US" sz="2100" i="1" dirty="0"/>
              <a:t>A</a:t>
            </a:r>
            <a:r>
              <a:rPr lang="en-US" sz="2100" dirty="0"/>
              <a:t>, to itself is the function defined by </a:t>
            </a:r>
            <a:r>
              <a:rPr lang="en-US" sz="2100" i="1" dirty="0"/>
              <a:t>f</a:t>
            </a:r>
            <a:r>
              <a:rPr lang="en-US" sz="2100" dirty="0"/>
              <a:t>(</a:t>
            </a:r>
            <a:r>
              <a:rPr lang="en-US" sz="2100" i="1" dirty="0"/>
              <a:t>a</a:t>
            </a:r>
            <a:r>
              <a:rPr lang="en-US" sz="2100" dirty="0"/>
              <a:t>) = </a:t>
            </a:r>
            <a:r>
              <a:rPr lang="en-US" sz="2100" i="1" dirty="0"/>
              <a:t>a</a:t>
            </a:r>
            <a:r>
              <a:rPr lang="en-US" sz="2100" dirty="0"/>
              <a:t> for all </a:t>
            </a:r>
            <a:r>
              <a:rPr lang="en-US" sz="2100" i="1" dirty="0"/>
              <a:t>a</a:t>
            </a:r>
            <a:r>
              <a:rPr lang="en-US" sz="2100" dirty="0"/>
              <a:t> </a:t>
            </a:r>
            <a:r>
              <a:rPr lang="en-US" sz="2100" dirty="0">
                <a:sym typeface="Symbol" panose="05050102010706020507" pitchFamily="18" charset="2"/>
              </a:rPr>
              <a:t> </a:t>
            </a:r>
            <a:r>
              <a:rPr lang="en-US" sz="2100" i="1" dirty="0">
                <a:sym typeface="Symbol" panose="05050102010706020507" pitchFamily="18" charset="2"/>
              </a:rPr>
              <a:t>A</a:t>
            </a:r>
            <a:r>
              <a:rPr lang="en-US" sz="2100" dirty="0">
                <a:sym typeface="Symbol" panose="05050102010706020507" pitchFamily="18" charset="2"/>
              </a:rPr>
              <a:t>.</a:t>
            </a:r>
            <a:endParaRPr lang="en-US" sz="2100" dirty="0"/>
          </a:p>
        </p:txBody>
      </p:sp>
    </p:spTree>
    <p:extLst>
      <p:ext uri="{BB962C8B-B14F-4D97-AF65-F5344CB8AC3E}">
        <p14:creationId xmlns:p14="http://schemas.microsoft.com/office/powerpoint/2010/main" val="21954585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Inverse Functions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AAB47D7-1497-4C43-A6A5-9D5F0C121EED}"/>
              </a:ext>
            </a:extLst>
          </p:cNvPr>
          <p:cNvSpPr txBox="1"/>
          <p:nvPr/>
        </p:nvSpPr>
        <p:spPr>
          <a:xfrm>
            <a:off x="457200" y="895350"/>
            <a:ext cx="8229600" cy="10618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en-US" sz="2100" dirty="0"/>
              <a:t>If </a:t>
            </a:r>
            <a:r>
              <a:rPr lang="en-US" sz="2100" i="1" dirty="0"/>
              <a:t>f</a:t>
            </a:r>
            <a:r>
              <a:rPr lang="en-US" sz="2100" dirty="0"/>
              <a:t>: </a:t>
            </a:r>
            <a:r>
              <a:rPr lang="en-US" sz="2100" i="1" dirty="0"/>
              <a:t>A</a:t>
            </a:r>
            <a:r>
              <a:rPr lang="en-US" sz="2100" dirty="0"/>
              <a:t> </a:t>
            </a:r>
            <a:r>
              <a:rPr lang="en-US" sz="2100" dirty="0">
                <a:sym typeface="Symbol" panose="05050102010706020507" pitchFamily="18" charset="2"/>
              </a:rPr>
              <a:t> </a:t>
            </a:r>
            <a:r>
              <a:rPr lang="en-US" sz="2100" i="1" dirty="0">
                <a:sym typeface="Symbol" panose="05050102010706020507" pitchFamily="18" charset="2"/>
              </a:rPr>
              <a:t>B</a:t>
            </a:r>
            <a:r>
              <a:rPr lang="en-US" sz="2100" dirty="0">
                <a:sym typeface="Symbol" panose="05050102010706020507" pitchFamily="18" charset="2"/>
              </a:rPr>
              <a:t> is a one-to-one correspondence then the function </a:t>
            </a:r>
            <a:r>
              <a:rPr lang="en-US" sz="2100" i="1" dirty="0">
                <a:sym typeface="Symbol" panose="05050102010706020507" pitchFamily="18" charset="2"/>
              </a:rPr>
              <a:t>g</a:t>
            </a:r>
            <a:r>
              <a:rPr lang="en-US" sz="2100" dirty="0">
                <a:sym typeface="Symbol" panose="05050102010706020507" pitchFamily="18" charset="2"/>
              </a:rPr>
              <a:t>: </a:t>
            </a:r>
            <a:r>
              <a:rPr lang="en-US" sz="2100" i="1" dirty="0">
                <a:sym typeface="Symbol" panose="05050102010706020507" pitchFamily="18" charset="2"/>
              </a:rPr>
              <a:t>B</a:t>
            </a:r>
            <a:r>
              <a:rPr lang="en-US" sz="2100" dirty="0">
                <a:sym typeface="Symbol" panose="05050102010706020507" pitchFamily="18" charset="2"/>
              </a:rPr>
              <a:t>  </a:t>
            </a:r>
            <a:r>
              <a:rPr lang="en-US" sz="2100" i="1" dirty="0">
                <a:sym typeface="Symbol" panose="05050102010706020507" pitchFamily="18" charset="2"/>
              </a:rPr>
              <a:t>A</a:t>
            </a:r>
            <a:r>
              <a:rPr lang="en-US" sz="2100" dirty="0">
                <a:sym typeface="Symbol" panose="05050102010706020507" pitchFamily="18" charset="2"/>
              </a:rPr>
              <a:t> defined by </a:t>
            </a:r>
            <a:r>
              <a:rPr lang="en-US" sz="2100" i="1" dirty="0">
                <a:sym typeface="Symbol" panose="05050102010706020507" pitchFamily="18" charset="2"/>
              </a:rPr>
              <a:t>g</a:t>
            </a:r>
            <a:r>
              <a:rPr lang="en-US" sz="2100" dirty="0">
                <a:sym typeface="Symbol" panose="05050102010706020507" pitchFamily="18" charset="2"/>
              </a:rPr>
              <a:t>(</a:t>
            </a:r>
            <a:r>
              <a:rPr lang="en-US" sz="2100" i="1" dirty="0">
                <a:sym typeface="Symbol" panose="05050102010706020507" pitchFamily="18" charset="2"/>
              </a:rPr>
              <a:t>f</a:t>
            </a:r>
            <a:r>
              <a:rPr lang="en-US" sz="2100" dirty="0">
                <a:sym typeface="Symbol" panose="05050102010706020507" pitchFamily="18" charset="2"/>
              </a:rPr>
              <a:t>(</a:t>
            </a:r>
            <a:r>
              <a:rPr lang="en-US" sz="2100" i="1" dirty="0">
                <a:sym typeface="Symbol" panose="05050102010706020507" pitchFamily="18" charset="2"/>
              </a:rPr>
              <a:t>a</a:t>
            </a:r>
            <a:r>
              <a:rPr lang="en-US" sz="2100" dirty="0">
                <a:sym typeface="Symbol" panose="05050102010706020507" pitchFamily="18" charset="2"/>
              </a:rPr>
              <a:t>)) = </a:t>
            </a:r>
            <a:r>
              <a:rPr lang="en-US" sz="2100" i="1" dirty="0">
                <a:sym typeface="Symbol" panose="05050102010706020507" pitchFamily="18" charset="2"/>
              </a:rPr>
              <a:t>a</a:t>
            </a:r>
            <a:r>
              <a:rPr lang="en-US" sz="2100" dirty="0">
                <a:sym typeface="Symbol" panose="05050102010706020507" pitchFamily="18" charset="2"/>
              </a:rPr>
              <a:t> where </a:t>
            </a:r>
            <a:r>
              <a:rPr lang="en-US" sz="2100" i="1" dirty="0">
                <a:sym typeface="Symbol" panose="05050102010706020507" pitchFamily="18" charset="2"/>
              </a:rPr>
              <a:t>f</a:t>
            </a:r>
            <a:r>
              <a:rPr lang="en-US" sz="2100" dirty="0">
                <a:sym typeface="Symbol" panose="05050102010706020507" pitchFamily="18" charset="2"/>
              </a:rPr>
              <a:t>(</a:t>
            </a:r>
            <a:r>
              <a:rPr lang="en-US" sz="2100" i="1" dirty="0">
                <a:sym typeface="Symbol" panose="05050102010706020507" pitchFamily="18" charset="2"/>
              </a:rPr>
              <a:t>a</a:t>
            </a:r>
            <a:r>
              <a:rPr lang="en-US" sz="2100" dirty="0">
                <a:sym typeface="Symbol" panose="05050102010706020507" pitchFamily="18" charset="2"/>
              </a:rPr>
              <a:t>)  </a:t>
            </a:r>
            <a:r>
              <a:rPr lang="en-US" sz="2100" i="1" dirty="0">
                <a:sym typeface="Symbol" panose="05050102010706020507" pitchFamily="18" charset="2"/>
              </a:rPr>
              <a:t>B </a:t>
            </a:r>
            <a:r>
              <a:rPr lang="en-US" sz="2100" dirty="0">
                <a:sym typeface="Symbol" panose="05050102010706020507" pitchFamily="18" charset="2"/>
              </a:rPr>
              <a:t>is called the inverse of </a:t>
            </a:r>
            <a:r>
              <a:rPr lang="en-US" sz="2100" i="1" dirty="0">
                <a:sym typeface="Symbol" panose="05050102010706020507" pitchFamily="18" charset="2"/>
              </a:rPr>
              <a:t>f</a:t>
            </a:r>
            <a:r>
              <a:rPr lang="en-US" sz="2100" dirty="0">
                <a:sym typeface="Symbol" panose="05050102010706020507" pitchFamily="18" charset="2"/>
              </a:rPr>
              <a:t> and is written </a:t>
            </a:r>
            <a:r>
              <a:rPr lang="en-US" sz="2100" i="1" dirty="0">
                <a:sym typeface="Symbol" panose="05050102010706020507" pitchFamily="18" charset="2"/>
              </a:rPr>
              <a:t>g</a:t>
            </a:r>
            <a:r>
              <a:rPr lang="en-US" sz="2100" baseline="30000" dirty="0">
                <a:sym typeface="Symbol" panose="05050102010706020507" pitchFamily="18" charset="2"/>
              </a:rPr>
              <a:t>-1</a:t>
            </a:r>
            <a:r>
              <a:rPr lang="en-US" sz="2100" dirty="0">
                <a:sym typeface="Symbol" panose="05050102010706020507" pitchFamily="18" charset="2"/>
              </a:rPr>
              <a:t>.</a:t>
            </a:r>
            <a:endParaRPr lang="en-US" sz="2100" dirty="0"/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33F27AAD-ABBE-4B01-9394-F7CE017DE767}"/>
              </a:ext>
            </a:extLst>
          </p:cNvPr>
          <p:cNvSpPr/>
          <p:nvPr/>
        </p:nvSpPr>
        <p:spPr>
          <a:xfrm>
            <a:off x="2628898" y="1892674"/>
            <a:ext cx="1752600" cy="2736476"/>
          </a:xfrm>
          <a:prstGeom prst="ellipse">
            <a:avLst/>
          </a:prstGeom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5761D47-EFF6-4B70-946A-731CD29654A3}"/>
              </a:ext>
            </a:extLst>
          </p:cNvPr>
          <p:cNvSpPr txBox="1"/>
          <p:nvPr/>
        </p:nvSpPr>
        <p:spPr>
          <a:xfrm>
            <a:off x="3358363" y="2245250"/>
            <a:ext cx="293670" cy="20313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/>
              <a:t>a</a:t>
            </a:r>
            <a:endParaRPr lang="en-US" dirty="0"/>
          </a:p>
          <a:p>
            <a:endParaRPr lang="en-US" i="1" dirty="0"/>
          </a:p>
          <a:p>
            <a:r>
              <a:rPr lang="en-US" i="1" dirty="0"/>
              <a:t>b</a:t>
            </a:r>
          </a:p>
          <a:p>
            <a:endParaRPr lang="en-US" i="1" dirty="0"/>
          </a:p>
          <a:p>
            <a:r>
              <a:rPr lang="en-US" i="1" dirty="0"/>
              <a:t>c</a:t>
            </a:r>
          </a:p>
          <a:p>
            <a:endParaRPr lang="en-US" i="1" dirty="0"/>
          </a:p>
          <a:p>
            <a:r>
              <a:rPr lang="en-US" i="1" dirty="0"/>
              <a:t>d</a:t>
            </a: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F64EBC39-8CEF-45D1-BED3-2E245CA2ECD3}"/>
              </a:ext>
            </a:extLst>
          </p:cNvPr>
          <p:cNvSpPr/>
          <p:nvPr/>
        </p:nvSpPr>
        <p:spPr>
          <a:xfrm>
            <a:off x="5110963" y="1892674"/>
            <a:ext cx="1752600" cy="2736476"/>
          </a:xfrm>
          <a:prstGeom prst="ellipse">
            <a:avLst/>
          </a:prstGeom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D165C04-B95C-4010-AA14-BBE33246CB0C}"/>
              </a:ext>
            </a:extLst>
          </p:cNvPr>
          <p:cNvSpPr txBox="1"/>
          <p:nvPr/>
        </p:nvSpPr>
        <p:spPr>
          <a:xfrm>
            <a:off x="5840428" y="2245250"/>
            <a:ext cx="327334" cy="20313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/>
              <a:t>w</a:t>
            </a:r>
            <a:endParaRPr lang="en-US" dirty="0"/>
          </a:p>
          <a:p>
            <a:endParaRPr lang="en-US" i="1" dirty="0"/>
          </a:p>
          <a:p>
            <a:r>
              <a:rPr lang="en-US" i="1" dirty="0"/>
              <a:t>x</a:t>
            </a:r>
          </a:p>
          <a:p>
            <a:endParaRPr lang="en-US" i="1" dirty="0"/>
          </a:p>
          <a:p>
            <a:r>
              <a:rPr lang="en-US" i="1" dirty="0"/>
              <a:t>y</a:t>
            </a:r>
          </a:p>
          <a:p>
            <a:endParaRPr lang="en-US" i="1" dirty="0"/>
          </a:p>
          <a:p>
            <a:r>
              <a:rPr lang="en-US" i="1" dirty="0"/>
              <a:t>z</a:t>
            </a:r>
          </a:p>
        </p:txBody>
      </p:sp>
    </p:spTree>
    <p:extLst>
      <p:ext uri="{BB962C8B-B14F-4D97-AF65-F5344CB8AC3E}">
        <p14:creationId xmlns:p14="http://schemas.microsoft.com/office/powerpoint/2010/main" val="19718505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Composite Functions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AAB47D7-1497-4C43-A6A5-9D5F0C121EED}"/>
              </a:ext>
            </a:extLst>
          </p:cNvPr>
          <p:cNvSpPr txBox="1"/>
          <p:nvPr/>
        </p:nvSpPr>
        <p:spPr>
          <a:xfrm>
            <a:off x="457200" y="895350"/>
            <a:ext cx="82296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en-US" sz="2100" dirty="0"/>
              <a:t>If </a:t>
            </a:r>
            <a:r>
              <a:rPr lang="en-US" sz="2100" i="1" dirty="0"/>
              <a:t>f</a:t>
            </a:r>
            <a:r>
              <a:rPr lang="en-US" sz="2100" dirty="0"/>
              <a:t>: </a:t>
            </a:r>
            <a:r>
              <a:rPr lang="en-US" sz="2100" i="1" dirty="0"/>
              <a:t>A</a:t>
            </a:r>
            <a:r>
              <a:rPr lang="en-US" sz="2100" dirty="0"/>
              <a:t> </a:t>
            </a:r>
            <a:r>
              <a:rPr lang="en-US" sz="2100" dirty="0">
                <a:sym typeface="Symbol" panose="05050102010706020507" pitchFamily="18" charset="2"/>
              </a:rPr>
              <a:t> </a:t>
            </a:r>
            <a:r>
              <a:rPr lang="en-US" sz="2100" i="1" dirty="0">
                <a:sym typeface="Symbol" panose="05050102010706020507" pitchFamily="18" charset="2"/>
              </a:rPr>
              <a:t>B</a:t>
            </a:r>
            <a:r>
              <a:rPr lang="en-US" sz="2100" dirty="0">
                <a:sym typeface="Symbol" panose="05050102010706020507" pitchFamily="18" charset="2"/>
              </a:rPr>
              <a:t> and </a:t>
            </a:r>
            <a:r>
              <a:rPr lang="en-US" sz="2100" i="1" dirty="0">
                <a:sym typeface="Symbol" panose="05050102010706020507" pitchFamily="18" charset="2"/>
              </a:rPr>
              <a:t>g</a:t>
            </a:r>
            <a:r>
              <a:rPr lang="en-US" sz="2100" dirty="0">
                <a:sym typeface="Symbol" panose="05050102010706020507" pitchFamily="18" charset="2"/>
              </a:rPr>
              <a:t>: </a:t>
            </a:r>
            <a:r>
              <a:rPr lang="en-US" sz="2100" i="1" dirty="0">
                <a:sym typeface="Symbol" panose="05050102010706020507" pitchFamily="18" charset="2"/>
              </a:rPr>
              <a:t>B</a:t>
            </a:r>
            <a:r>
              <a:rPr lang="en-US" sz="2100" dirty="0">
                <a:sym typeface="Symbol" panose="05050102010706020507" pitchFamily="18" charset="2"/>
              </a:rPr>
              <a:t>  </a:t>
            </a:r>
            <a:r>
              <a:rPr lang="en-US" sz="2100" i="1" dirty="0">
                <a:sym typeface="Symbol" panose="05050102010706020507" pitchFamily="18" charset="2"/>
              </a:rPr>
              <a:t>C </a:t>
            </a:r>
            <a:r>
              <a:rPr lang="en-US" sz="2100" dirty="0">
                <a:sym typeface="Symbol" panose="05050102010706020507" pitchFamily="18" charset="2"/>
              </a:rPr>
              <a:t>are both functions then the function </a:t>
            </a:r>
            <a:r>
              <a:rPr lang="en-US" sz="2100" i="1" dirty="0">
                <a:sym typeface="Symbol" panose="05050102010706020507" pitchFamily="18" charset="2"/>
              </a:rPr>
              <a:t>g</a:t>
            </a:r>
            <a:r>
              <a:rPr lang="en-US" sz="2100" dirty="0">
                <a:sym typeface="Symbol" panose="05050102010706020507" pitchFamily="18" charset="2"/>
              </a:rPr>
              <a:t>(</a:t>
            </a:r>
            <a:r>
              <a:rPr lang="en-US" sz="2100" i="1" dirty="0">
                <a:sym typeface="Symbol" panose="05050102010706020507" pitchFamily="18" charset="2"/>
              </a:rPr>
              <a:t>f</a:t>
            </a:r>
            <a:r>
              <a:rPr lang="en-US" sz="2100" dirty="0">
                <a:sym typeface="Symbol" panose="05050102010706020507" pitchFamily="18" charset="2"/>
              </a:rPr>
              <a:t>(</a:t>
            </a:r>
            <a:r>
              <a:rPr lang="en-US" sz="2100" i="1" dirty="0">
                <a:sym typeface="Symbol" panose="05050102010706020507" pitchFamily="18" charset="2"/>
              </a:rPr>
              <a:t>x</a:t>
            </a:r>
            <a:r>
              <a:rPr lang="en-US" sz="2100" dirty="0">
                <a:sym typeface="Symbol" panose="05050102010706020507" pitchFamily="18" charset="2"/>
              </a:rPr>
              <a:t>)) is called the composition of </a:t>
            </a:r>
            <a:r>
              <a:rPr lang="en-US" sz="2100" i="1" dirty="0">
                <a:sym typeface="Symbol" panose="05050102010706020507" pitchFamily="18" charset="2"/>
              </a:rPr>
              <a:t>f</a:t>
            </a:r>
            <a:r>
              <a:rPr lang="en-US" sz="2100" dirty="0">
                <a:sym typeface="Symbol" panose="05050102010706020507" pitchFamily="18" charset="2"/>
              </a:rPr>
              <a:t> and </a:t>
            </a:r>
            <a:r>
              <a:rPr lang="en-US" sz="2100" i="1" dirty="0">
                <a:sym typeface="Symbol" panose="05050102010706020507" pitchFamily="18" charset="2"/>
              </a:rPr>
              <a:t>g</a:t>
            </a:r>
            <a:r>
              <a:rPr lang="en-US" sz="2100" dirty="0">
                <a:sym typeface="Symbol" panose="05050102010706020507" pitchFamily="18" charset="2"/>
              </a:rPr>
              <a:t> and is written </a:t>
            </a:r>
            <a:r>
              <a:rPr lang="en-US" sz="2100" i="1" dirty="0">
                <a:sym typeface="Symbol" panose="05050102010706020507" pitchFamily="18" charset="2"/>
              </a:rPr>
              <a:t>g</a:t>
            </a:r>
            <a:r>
              <a:rPr lang="en-US" sz="2100" dirty="0">
                <a:sym typeface="Symbol" panose="05050102010706020507" pitchFamily="18" charset="2"/>
              </a:rPr>
              <a:t> o </a:t>
            </a:r>
            <a:r>
              <a:rPr lang="en-US" sz="2100" i="1" dirty="0">
                <a:sym typeface="Symbol" panose="05050102010706020507" pitchFamily="18" charset="2"/>
              </a:rPr>
              <a:t>f.</a:t>
            </a:r>
            <a:endParaRPr lang="en-US" sz="2100" dirty="0"/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33F27AAD-ABBE-4B01-9394-F7CE017DE767}"/>
              </a:ext>
            </a:extLst>
          </p:cNvPr>
          <p:cNvSpPr/>
          <p:nvPr/>
        </p:nvSpPr>
        <p:spPr>
          <a:xfrm>
            <a:off x="1219200" y="1892674"/>
            <a:ext cx="1752600" cy="2736476"/>
          </a:xfrm>
          <a:prstGeom prst="ellipse">
            <a:avLst/>
          </a:prstGeom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5761D47-EFF6-4B70-946A-731CD29654A3}"/>
              </a:ext>
            </a:extLst>
          </p:cNvPr>
          <p:cNvSpPr txBox="1"/>
          <p:nvPr/>
        </p:nvSpPr>
        <p:spPr>
          <a:xfrm>
            <a:off x="1948665" y="2245250"/>
            <a:ext cx="293670" cy="20313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/>
              <a:t>a</a:t>
            </a:r>
            <a:endParaRPr lang="en-US" dirty="0"/>
          </a:p>
          <a:p>
            <a:endParaRPr lang="en-US" i="1" dirty="0"/>
          </a:p>
          <a:p>
            <a:r>
              <a:rPr lang="en-US" i="1" dirty="0"/>
              <a:t>b</a:t>
            </a:r>
          </a:p>
          <a:p>
            <a:endParaRPr lang="en-US" i="1" dirty="0"/>
          </a:p>
          <a:p>
            <a:r>
              <a:rPr lang="en-US" i="1" dirty="0"/>
              <a:t>c</a:t>
            </a:r>
          </a:p>
          <a:p>
            <a:endParaRPr lang="en-US" i="1" dirty="0"/>
          </a:p>
          <a:p>
            <a:r>
              <a:rPr lang="en-US" i="1" dirty="0"/>
              <a:t>d</a:t>
            </a: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F64EBC39-8CEF-45D1-BED3-2E245CA2ECD3}"/>
              </a:ext>
            </a:extLst>
          </p:cNvPr>
          <p:cNvSpPr/>
          <p:nvPr/>
        </p:nvSpPr>
        <p:spPr>
          <a:xfrm>
            <a:off x="3701265" y="1892674"/>
            <a:ext cx="1752600" cy="2736476"/>
          </a:xfrm>
          <a:prstGeom prst="ellipse">
            <a:avLst/>
          </a:prstGeom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D165C04-B95C-4010-AA14-BBE33246CB0C}"/>
              </a:ext>
            </a:extLst>
          </p:cNvPr>
          <p:cNvSpPr txBox="1"/>
          <p:nvPr/>
        </p:nvSpPr>
        <p:spPr>
          <a:xfrm>
            <a:off x="4430730" y="2245250"/>
            <a:ext cx="298480" cy="20313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/>
              <a:t>p</a:t>
            </a:r>
            <a:endParaRPr lang="en-US" dirty="0"/>
          </a:p>
          <a:p>
            <a:endParaRPr lang="en-US" i="1" dirty="0"/>
          </a:p>
          <a:p>
            <a:r>
              <a:rPr lang="en-US" i="1" dirty="0"/>
              <a:t>q</a:t>
            </a:r>
          </a:p>
          <a:p>
            <a:endParaRPr lang="en-US" i="1" dirty="0"/>
          </a:p>
          <a:p>
            <a:r>
              <a:rPr lang="en-US" i="1" dirty="0"/>
              <a:t>r</a:t>
            </a:r>
          </a:p>
          <a:p>
            <a:endParaRPr lang="en-US" i="1" dirty="0"/>
          </a:p>
          <a:p>
            <a:r>
              <a:rPr lang="en-US" i="1" dirty="0"/>
              <a:t>s</a:t>
            </a: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3ACB882D-46B6-417F-82A0-5F30BCE368D3}"/>
              </a:ext>
            </a:extLst>
          </p:cNvPr>
          <p:cNvSpPr/>
          <p:nvPr/>
        </p:nvSpPr>
        <p:spPr>
          <a:xfrm>
            <a:off x="6172200" y="1887071"/>
            <a:ext cx="1752600" cy="2736476"/>
          </a:xfrm>
          <a:prstGeom prst="ellipse">
            <a:avLst/>
          </a:prstGeom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AC54ED88-6882-4225-94DB-5DB7B7220467}"/>
              </a:ext>
            </a:extLst>
          </p:cNvPr>
          <p:cNvSpPr txBox="1"/>
          <p:nvPr/>
        </p:nvSpPr>
        <p:spPr>
          <a:xfrm>
            <a:off x="6901665" y="2239647"/>
            <a:ext cx="327334" cy="20313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/>
              <a:t>w</a:t>
            </a:r>
            <a:endParaRPr lang="en-US" dirty="0"/>
          </a:p>
          <a:p>
            <a:endParaRPr lang="en-US" i="1" dirty="0"/>
          </a:p>
          <a:p>
            <a:r>
              <a:rPr lang="en-US" i="1" dirty="0"/>
              <a:t>x</a:t>
            </a:r>
          </a:p>
          <a:p>
            <a:endParaRPr lang="en-US" i="1" dirty="0"/>
          </a:p>
          <a:p>
            <a:r>
              <a:rPr lang="en-US" i="1" dirty="0"/>
              <a:t>y</a:t>
            </a:r>
          </a:p>
          <a:p>
            <a:endParaRPr lang="en-US" i="1" dirty="0"/>
          </a:p>
          <a:p>
            <a:r>
              <a:rPr lang="en-US" i="1" dirty="0"/>
              <a:t>z</a:t>
            </a:r>
          </a:p>
        </p:txBody>
      </p:sp>
    </p:spTree>
    <p:extLst>
      <p:ext uri="{BB962C8B-B14F-4D97-AF65-F5344CB8AC3E}">
        <p14:creationId xmlns:p14="http://schemas.microsoft.com/office/powerpoint/2010/main" val="7556655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What's Next</a:t>
            </a:r>
          </a:p>
        </p:txBody>
      </p:sp>
    </p:spTree>
    <p:extLst>
      <p:ext uri="{BB962C8B-B14F-4D97-AF65-F5344CB8AC3E}">
        <p14:creationId xmlns:p14="http://schemas.microsoft.com/office/powerpoint/2010/main" val="257731333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gin">
  <a:themeElements>
    <a:clrScheme name="Foundry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Origin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rigin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3516</TotalTime>
  <Words>153</Words>
  <Application>Microsoft Office PowerPoint</Application>
  <PresentationFormat>On-screen Show (16:9)</PresentationFormat>
  <Paragraphs>49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Bookman Old Style</vt:lpstr>
      <vt:lpstr>Calibri</vt:lpstr>
      <vt:lpstr>Gill Sans MT</vt:lpstr>
      <vt:lpstr>Wingdings</vt:lpstr>
      <vt:lpstr>Wingdings 3</vt:lpstr>
      <vt:lpstr>Origin</vt:lpstr>
      <vt:lpstr>Sets and Functions</vt:lpstr>
      <vt:lpstr>The Identity Function</vt:lpstr>
      <vt:lpstr>Inverse Functions</vt:lpstr>
      <vt:lpstr>Composite Functions</vt:lpstr>
      <vt:lpstr>What's Next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gallen</dc:creator>
  <cp:lastModifiedBy>Allen, Gregory</cp:lastModifiedBy>
  <cp:revision>544</cp:revision>
  <dcterms:created xsi:type="dcterms:W3CDTF">2014-11-22T22:42:06Z</dcterms:created>
  <dcterms:modified xsi:type="dcterms:W3CDTF">2022-02-22T00:49:02Z</dcterms:modified>
</cp:coreProperties>
</file>