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0"/>
  </p:notesMasterIdLst>
  <p:sldIdLst>
    <p:sldId id="256" r:id="rId2"/>
    <p:sldId id="279" r:id="rId3"/>
    <p:sldId id="281" r:id="rId4"/>
    <p:sldId id="282" r:id="rId5"/>
    <p:sldId id="283" r:id="rId6"/>
    <p:sldId id="284" r:id="rId7"/>
    <p:sldId id="285" r:id="rId8"/>
    <p:sldId id="278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4" autoAdjust="0"/>
    <p:restoredTop sz="82641" autoAdjust="0"/>
  </p:normalViewPr>
  <p:slideViewPr>
    <p:cSldViewPr>
      <p:cViewPr>
        <p:scale>
          <a:sx n="73" d="100"/>
          <a:sy n="73" d="100"/>
        </p:scale>
        <p:origin x="1642" y="26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52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378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352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873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164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776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Sets and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One-to-One (Injective) Functions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89"/>
    </mc:Choice>
    <mc:Fallback xmlns="">
      <p:transition spd="slow" advTm="158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One-to-One Functions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AB47D7-1497-4C43-A6A5-9D5F0C121EED}"/>
              </a:ext>
            </a:extLst>
          </p:cNvPr>
          <p:cNvSpPr txBox="1"/>
          <p:nvPr/>
        </p:nvSpPr>
        <p:spPr>
          <a:xfrm>
            <a:off x="457200" y="994886"/>
            <a:ext cx="822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A function,              , is </a:t>
            </a:r>
            <a:r>
              <a:rPr lang="en-US" sz="2100" b="1" dirty="0"/>
              <a:t>onto</a:t>
            </a:r>
            <a:r>
              <a:rPr lang="en-US" sz="2100" dirty="0"/>
              <a:t> or </a:t>
            </a:r>
            <a:r>
              <a:rPr lang="en-US" sz="2100" b="1" dirty="0"/>
              <a:t>surjective</a:t>
            </a:r>
            <a:r>
              <a:rPr lang="en-US" sz="2100" dirty="0"/>
              <a:t> if and only if, for every </a:t>
            </a:r>
            <a:r>
              <a:rPr lang="en-US" sz="2100" i="1" dirty="0"/>
              <a:t>y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 </a:t>
            </a:r>
            <a:r>
              <a:rPr lang="en-US" sz="2100" i="1" dirty="0">
                <a:sym typeface="Symbol" panose="05050102010706020507" pitchFamily="18" charset="2"/>
              </a:rPr>
              <a:t>Y</a:t>
            </a:r>
            <a:r>
              <a:rPr lang="en-US" sz="2100" dirty="0">
                <a:sym typeface="Symbol" panose="05050102010706020507" pitchFamily="18" charset="2"/>
              </a:rPr>
              <a:t>, there exists an </a:t>
            </a:r>
            <a:r>
              <a:rPr lang="en-US" sz="2100" i="1" dirty="0">
                <a:sym typeface="Symbol" panose="05050102010706020507" pitchFamily="18" charset="2"/>
              </a:rPr>
              <a:t>x</a:t>
            </a:r>
            <a:r>
              <a:rPr lang="en-US" sz="2100" dirty="0">
                <a:sym typeface="Symbol" panose="05050102010706020507" pitchFamily="18" charset="2"/>
              </a:rPr>
              <a:t>  </a:t>
            </a:r>
            <a:r>
              <a:rPr lang="en-US" sz="2100" i="1" dirty="0">
                <a:sym typeface="Symbol" panose="05050102010706020507" pitchFamily="18" charset="2"/>
              </a:rPr>
              <a:t>X</a:t>
            </a:r>
            <a:r>
              <a:rPr lang="en-US" sz="2100" dirty="0">
                <a:sym typeface="Symbol" panose="05050102010706020507" pitchFamily="18" charset="2"/>
              </a:rPr>
              <a:t> such that </a:t>
            </a:r>
            <a:r>
              <a:rPr lang="en-US" sz="2100" i="1" dirty="0">
                <a:sym typeface="Symbol" panose="05050102010706020507" pitchFamily="18" charset="2"/>
              </a:rPr>
              <a:t>y</a:t>
            </a:r>
            <a:r>
              <a:rPr lang="en-US" sz="2100" dirty="0">
                <a:sym typeface="Symbol" panose="05050102010706020507" pitchFamily="18" charset="2"/>
              </a:rPr>
              <a:t> = </a:t>
            </a:r>
            <a:r>
              <a:rPr lang="en-US" sz="2100" i="1" dirty="0">
                <a:sym typeface="Symbol" panose="05050102010706020507" pitchFamily="18" charset="2"/>
              </a:rPr>
              <a:t>f</a:t>
            </a:r>
            <a:r>
              <a:rPr lang="en-US" sz="2100" dirty="0">
                <a:sym typeface="Symbol" panose="05050102010706020507" pitchFamily="18" charset="2"/>
              </a:rPr>
              <a:t>(</a:t>
            </a:r>
            <a:r>
              <a:rPr lang="en-US" sz="2100" i="1" dirty="0">
                <a:sym typeface="Symbol" panose="05050102010706020507" pitchFamily="18" charset="2"/>
              </a:rPr>
              <a:t>x</a:t>
            </a:r>
            <a:r>
              <a:rPr lang="en-US" sz="2100" dirty="0">
                <a:sym typeface="Symbol" panose="05050102010706020507" pitchFamily="18" charset="2"/>
              </a:rPr>
              <a:t>).</a:t>
            </a:r>
            <a:endParaRPr lang="en-US" sz="2100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937BE8D-6E7F-4244-A307-D403BB6D70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708950"/>
              </p:ext>
            </p:extLst>
          </p:nvPr>
        </p:nvGraphicFramePr>
        <p:xfrm>
          <a:off x="1752600" y="1083609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5" name="Equation" r:id="rId4" imgW="1015920" imgH="291960" progId="Equation.DSMT4">
                  <p:embed/>
                </p:oleObj>
              </mc:Choice>
              <mc:Fallback>
                <p:oleObj name="Equation" r:id="rId4" imgW="10159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52600" y="1083609"/>
                        <a:ext cx="1016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E2A9F51-388F-498B-BFB7-ECBE33ADCE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373474"/>
              </p:ext>
            </p:extLst>
          </p:nvPr>
        </p:nvGraphicFramePr>
        <p:xfrm>
          <a:off x="1993900" y="1949450"/>
          <a:ext cx="5156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6" name="Equation" r:id="rId6" imgW="5155920" imgH="317160" progId="Equation.DSMT4">
                  <p:embed/>
                </p:oleObj>
              </mc:Choice>
              <mc:Fallback>
                <p:oleObj name="Equation" r:id="rId6" imgW="515592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93900" y="1949450"/>
                        <a:ext cx="51562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2EE7E67-6900-4EF0-A942-9A742CE813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306657"/>
              </p:ext>
            </p:extLst>
          </p:nvPr>
        </p:nvGraphicFramePr>
        <p:xfrm>
          <a:off x="2279650" y="2482850"/>
          <a:ext cx="4610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7" name="Equation" r:id="rId8" imgW="4609800" imgH="317160" progId="Equation.DSMT4">
                  <p:embed/>
                </p:oleObj>
              </mc:Choice>
              <mc:Fallback>
                <p:oleObj name="Equation" r:id="rId8" imgW="4609800" imgH="3171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E2A9F51-388F-498B-BFB7-ECBE33ADCE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79650" y="2482850"/>
                        <a:ext cx="46101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946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Onto Functions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39BE9F0-260B-44FD-8B88-358E1B739E41}"/>
              </a:ext>
            </a:extLst>
          </p:cNvPr>
          <p:cNvSpPr/>
          <p:nvPr/>
        </p:nvSpPr>
        <p:spPr>
          <a:xfrm>
            <a:off x="228600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DED2C2-833C-4FE1-9C24-82897C8E19CB}"/>
              </a:ext>
            </a:extLst>
          </p:cNvPr>
          <p:cNvSpPr txBox="1"/>
          <p:nvPr/>
        </p:nvSpPr>
        <p:spPr>
          <a:xfrm>
            <a:off x="958065" y="1504950"/>
            <a:ext cx="29367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b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c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d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864A8C-C75A-45E5-A0F2-A0E5411DF5F1}"/>
              </a:ext>
            </a:extLst>
          </p:cNvPr>
          <p:cNvSpPr/>
          <p:nvPr/>
        </p:nvSpPr>
        <p:spPr>
          <a:xfrm>
            <a:off x="2628902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D7D7E7-7640-45CE-A326-6FD4CE66B364}"/>
              </a:ext>
            </a:extLst>
          </p:cNvPr>
          <p:cNvSpPr txBox="1"/>
          <p:nvPr/>
        </p:nvSpPr>
        <p:spPr>
          <a:xfrm>
            <a:off x="3358367" y="1504950"/>
            <a:ext cx="29848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q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r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09DDF1B-BEE6-4AA3-AB20-6FE97E1CF636}"/>
              </a:ext>
            </a:extLst>
          </p:cNvPr>
          <p:cNvCxnSpPr>
            <a:cxnSpLocks/>
          </p:cNvCxnSpPr>
          <p:nvPr/>
        </p:nvCxnSpPr>
        <p:spPr>
          <a:xfrm>
            <a:off x="1295400" y="1733550"/>
            <a:ext cx="2062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CF7EAF8-4314-4A7F-A74B-E67579A29B1C}"/>
              </a:ext>
            </a:extLst>
          </p:cNvPr>
          <p:cNvCxnSpPr>
            <a:cxnSpLocks/>
          </p:cNvCxnSpPr>
          <p:nvPr/>
        </p:nvCxnSpPr>
        <p:spPr>
          <a:xfrm>
            <a:off x="1295400" y="2522444"/>
            <a:ext cx="2062967" cy="811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DDFC845-FE99-4A64-97D7-ED3F3AAE48D0}"/>
              </a:ext>
            </a:extLst>
          </p:cNvPr>
          <p:cNvCxnSpPr>
            <a:cxnSpLocks/>
          </p:cNvCxnSpPr>
          <p:nvPr/>
        </p:nvCxnSpPr>
        <p:spPr>
          <a:xfrm>
            <a:off x="1295399" y="3333750"/>
            <a:ext cx="2062968" cy="86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449401A-1996-4613-BB42-59AB55745BBC}"/>
              </a:ext>
            </a:extLst>
          </p:cNvPr>
          <p:cNvCxnSpPr>
            <a:cxnSpLocks/>
          </p:cNvCxnSpPr>
          <p:nvPr/>
        </p:nvCxnSpPr>
        <p:spPr>
          <a:xfrm flipV="1">
            <a:off x="1273568" y="3333750"/>
            <a:ext cx="2084799" cy="86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6A595DAE-EE80-4004-B7D8-23BB84EA0AB8}"/>
              </a:ext>
            </a:extLst>
          </p:cNvPr>
          <p:cNvSpPr/>
          <p:nvPr/>
        </p:nvSpPr>
        <p:spPr>
          <a:xfrm>
            <a:off x="4838698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26576B3-292C-4E3C-9D30-EF269E9124E0}"/>
              </a:ext>
            </a:extLst>
          </p:cNvPr>
          <p:cNvSpPr txBox="1"/>
          <p:nvPr/>
        </p:nvSpPr>
        <p:spPr>
          <a:xfrm>
            <a:off x="5568163" y="1504950"/>
            <a:ext cx="29367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b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c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d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3018468-B3A2-4D51-862C-0020388D0B7D}"/>
              </a:ext>
            </a:extLst>
          </p:cNvPr>
          <p:cNvSpPr/>
          <p:nvPr/>
        </p:nvSpPr>
        <p:spPr>
          <a:xfrm>
            <a:off x="7239000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C697ED-94C9-4148-8644-D3676C1DFC7E}"/>
              </a:ext>
            </a:extLst>
          </p:cNvPr>
          <p:cNvSpPr txBox="1"/>
          <p:nvPr/>
        </p:nvSpPr>
        <p:spPr>
          <a:xfrm>
            <a:off x="7968465" y="1504950"/>
            <a:ext cx="29848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q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r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C87DEF8-CEA2-41C4-81DB-0C10DEBBBAFC}"/>
              </a:ext>
            </a:extLst>
          </p:cNvPr>
          <p:cNvCxnSpPr>
            <a:cxnSpLocks/>
          </p:cNvCxnSpPr>
          <p:nvPr/>
        </p:nvCxnSpPr>
        <p:spPr>
          <a:xfrm>
            <a:off x="5905498" y="1733550"/>
            <a:ext cx="2062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7B2A2B2-212E-42BE-B779-2F2D003AFF0A}"/>
              </a:ext>
            </a:extLst>
          </p:cNvPr>
          <p:cNvCxnSpPr>
            <a:cxnSpLocks/>
          </p:cNvCxnSpPr>
          <p:nvPr/>
        </p:nvCxnSpPr>
        <p:spPr>
          <a:xfrm>
            <a:off x="5905497" y="3333750"/>
            <a:ext cx="2062968" cy="86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1B169A6-9451-4836-902C-196F78473601}"/>
              </a:ext>
            </a:extLst>
          </p:cNvPr>
          <p:cNvCxnSpPr>
            <a:cxnSpLocks/>
          </p:cNvCxnSpPr>
          <p:nvPr/>
        </p:nvCxnSpPr>
        <p:spPr>
          <a:xfrm flipV="1">
            <a:off x="5883666" y="3333750"/>
            <a:ext cx="2084799" cy="86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7D698CD-6170-46E5-A839-226B684804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6900" y="971550"/>
          <a:ext cx="287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4" imgW="2869920" imgH="291960" progId="Equation.DSMT4">
                  <p:embed/>
                </p:oleObj>
              </mc:Choice>
              <mc:Fallback>
                <p:oleObj name="Equation" r:id="rId4" imgW="2869920" imgH="2919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7D698CD-6170-46E5-A839-226B684804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36900" y="971550"/>
                        <a:ext cx="2870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E9142DE-EE79-495A-A859-22F3BB19B91B}"/>
              </a:ext>
            </a:extLst>
          </p:cNvPr>
          <p:cNvCxnSpPr>
            <a:cxnSpLocks/>
          </p:cNvCxnSpPr>
          <p:nvPr/>
        </p:nvCxnSpPr>
        <p:spPr>
          <a:xfrm>
            <a:off x="5905498" y="2571750"/>
            <a:ext cx="2062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4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Proving a Function Is Onto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47A5EEF-6522-4732-A348-43E57B622D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42616"/>
              </p:ext>
            </p:extLst>
          </p:nvPr>
        </p:nvGraphicFramePr>
        <p:xfrm>
          <a:off x="2794000" y="1047750"/>
          <a:ext cx="355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Equation" r:id="rId4" imgW="3555720" imgH="380880" progId="Equation.DSMT4">
                  <p:embed/>
                </p:oleObj>
              </mc:Choice>
              <mc:Fallback>
                <p:oleObj name="Equation" r:id="rId4" imgW="355572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47A5EEF-6522-4732-A348-43E57B622D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94000" y="1047750"/>
                        <a:ext cx="35560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287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Proving a Function Is Not Onto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47A5EEF-6522-4732-A348-43E57B622D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97050"/>
              </p:ext>
            </p:extLst>
          </p:nvPr>
        </p:nvGraphicFramePr>
        <p:xfrm>
          <a:off x="2806700" y="1047750"/>
          <a:ext cx="353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Equation" r:id="rId4" imgW="3530520" imgH="380880" progId="Equation.DSMT4">
                  <p:embed/>
                </p:oleObj>
              </mc:Choice>
              <mc:Fallback>
                <p:oleObj name="Equation" r:id="rId4" imgW="353052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47A5EEF-6522-4732-A348-43E57B622D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06700" y="1047750"/>
                        <a:ext cx="3530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115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Bijections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218376-446F-4B7D-91E7-F7D13E0D2748}"/>
              </a:ext>
            </a:extLst>
          </p:cNvPr>
          <p:cNvSpPr txBox="1"/>
          <p:nvPr/>
        </p:nvSpPr>
        <p:spPr>
          <a:xfrm>
            <a:off x="457200" y="994886"/>
            <a:ext cx="822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A function is a </a:t>
            </a:r>
            <a:r>
              <a:rPr lang="en-US" sz="2100" b="1" dirty="0"/>
              <a:t>bijection</a:t>
            </a:r>
            <a:r>
              <a:rPr lang="en-US" sz="2100" dirty="0"/>
              <a:t> or a </a:t>
            </a:r>
            <a:r>
              <a:rPr lang="en-US" sz="2100" b="1" dirty="0"/>
              <a:t>one-to-one correspondence </a:t>
            </a:r>
            <a:r>
              <a:rPr lang="en-US" sz="2100" dirty="0"/>
              <a:t>if and only if it is both one-to-one and onto.</a:t>
            </a:r>
          </a:p>
        </p:txBody>
      </p:sp>
    </p:spTree>
    <p:extLst>
      <p:ext uri="{BB962C8B-B14F-4D97-AF65-F5344CB8AC3E}">
        <p14:creationId xmlns:p14="http://schemas.microsoft.com/office/powerpoint/2010/main" val="299229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Onto Functions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39BE9F0-260B-44FD-8B88-358E1B739E41}"/>
              </a:ext>
            </a:extLst>
          </p:cNvPr>
          <p:cNvSpPr/>
          <p:nvPr/>
        </p:nvSpPr>
        <p:spPr>
          <a:xfrm>
            <a:off x="228600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DED2C2-833C-4FE1-9C24-82897C8E19CB}"/>
              </a:ext>
            </a:extLst>
          </p:cNvPr>
          <p:cNvSpPr txBox="1"/>
          <p:nvPr/>
        </p:nvSpPr>
        <p:spPr>
          <a:xfrm>
            <a:off x="958065" y="1504950"/>
            <a:ext cx="29367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b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c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d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864A8C-C75A-45E5-A0F2-A0E5411DF5F1}"/>
              </a:ext>
            </a:extLst>
          </p:cNvPr>
          <p:cNvSpPr/>
          <p:nvPr/>
        </p:nvSpPr>
        <p:spPr>
          <a:xfrm>
            <a:off x="2628902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D7D7E7-7640-45CE-A326-6FD4CE66B364}"/>
              </a:ext>
            </a:extLst>
          </p:cNvPr>
          <p:cNvSpPr txBox="1"/>
          <p:nvPr/>
        </p:nvSpPr>
        <p:spPr>
          <a:xfrm>
            <a:off x="3358367" y="1504950"/>
            <a:ext cx="29848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q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r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09DDF1B-BEE6-4AA3-AB20-6FE97E1CF636}"/>
              </a:ext>
            </a:extLst>
          </p:cNvPr>
          <p:cNvCxnSpPr>
            <a:cxnSpLocks/>
          </p:cNvCxnSpPr>
          <p:nvPr/>
        </p:nvCxnSpPr>
        <p:spPr>
          <a:xfrm>
            <a:off x="1295400" y="1733550"/>
            <a:ext cx="2062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CF7EAF8-4314-4A7F-A74B-E67579A29B1C}"/>
              </a:ext>
            </a:extLst>
          </p:cNvPr>
          <p:cNvCxnSpPr>
            <a:cxnSpLocks/>
          </p:cNvCxnSpPr>
          <p:nvPr/>
        </p:nvCxnSpPr>
        <p:spPr>
          <a:xfrm>
            <a:off x="1295400" y="2522444"/>
            <a:ext cx="2062967" cy="811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DDFC845-FE99-4A64-97D7-ED3F3AAE48D0}"/>
              </a:ext>
            </a:extLst>
          </p:cNvPr>
          <p:cNvCxnSpPr>
            <a:cxnSpLocks/>
          </p:cNvCxnSpPr>
          <p:nvPr/>
        </p:nvCxnSpPr>
        <p:spPr>
          <a:xfrm>
            <a:off x="1295399" y="3333750"/>
            <a:ext cx="2062968" cy="86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449401A-1996-4613-BB42-59AB55745BBC}"/>
              </a:ext>
            </a:extLst>
          </p:cNvPr>
          <p:cNvCxnSpPr>
            <a:cxnSpLocks/>
          </p:cNvCxnSpPr>
          <p:nvPr/>
        </p:nvCxnSpPr>
        <p:spPr>
          <a:xfrm flipV="1">
            <a:off x="1273568" y="3333750"/>
            <a:ext cx="2084799" cy="86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6A595DAE-EE80-4004-B7D8-23BB84EA0AB8}"/>
              </a:ext>
            </a:extLst>
          </p:cNvPr>
          <p:cNvSpPr/>
          <p:nvPr/>
        </p:nvSpPr>
        <p:spPr>
          <a:xfrm>
            <a:off x="4838698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26576B3-292C-4E3C-9D30-EF269E9124E0}"/>
              </a:ext>
            </a:extLst>
          </p:cNvPr>
          <p:cNvSpPr txBox="1"/>
          <p:nvPr/>
        </p:nvSpPr>
        <p:spPr>
          <a:xfrm>
            <a:off x="5568163" y="1504950"/>
            <a:ext cx="29367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b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c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d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3018468-B3A2-4D51-862C-0020388D0B7D}"/>
              </a:ext>
            </a:extLst>
          </p:cNvPr>
          <p:cNvSpPr/>
          <p:nvPr/>
        </p:nvSpPr>
        <p:spPr>
          <a:xfrm>
            <a:off x="7239000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C697ED-94C9-4148-8644-D3676C1DFC7E}"/>
              </a:ext>
            </a:extLst>
          </p:cNvPr>
          <p:cNvSpPr txBox="1"/>
          <p:nvPr/>
        </p:nvSpPr>
        <p:spPr>
          <a:xfrm>
            <a:off x="7968465" y="1504950"/>
            <a:ext cx="29848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q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r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C87DEF8-CEA2-41C4-81DB-0C10DEBBBAFC}"/>
              </a:ext>
            </a:extLst>
          </p:cNvPr>
          <p:cNvCxnSpPr>
            <a:cxnSpLocks/>
          </p:cNvCxnSpPr>
          <p:nvPr/>
        </p:nvCxnSpPr>
        <p:spPr>
          <a:xfrm>
            <a:off x="5905498" y="1733550"/>
            <a:ext cx="2062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7B2A2B2-212E-42BE-B779-2F2D003AFF0A}"/>
              </a:ext>
            </a:extLst>
          </p:cNvPr>
          <p:cNvCxnSpPr>
            <a:cxnSpLocks/>
          </p:cNvCxnSpPr>
          <p:nvPr/>
        </p:nvCxnSpPr>
        <p:spPr>
          <a:xfrm>
            <a:off x="5905497" y="3333750"/>
            <a:ext cx="2062968" cy="86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1B169A6-9451-4836-902C-196F78473601}"/>
              </a:ext>
            </a:extLst>
          </p:cNvPr>
          <p:cNvCxnSpPr>
            <a:cxnSpLocks/>
          </p:cNvCxnSpPr>
          <p:nvPr/>
        </p:nvCxnSpPr>
        <p:spPr>
          <a:xfrm flipV="1">
            <a:off x="5883666" y="3333750"/>
            <a:ext cx="2084799" cy="86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7D698CD-6170-46E5-A839-226B684804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6900" y="971550"/>
          <a:ext cx="287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" name="Equation" r:id="rId4" imgW="2869920" imgH="291960" progId="Equation.DSMT4">
                  <p:embed/>
                </p:oleObj>
              </mc:Choice>
              <mc:Fallback>
                <p:oleObj name="Equation" r:id="rId4" imgW="2869920" imgH="2919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7D698CD-6170-46E5-A839-226B684804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36900" y="971550"/>
                        <a:ext cx="2870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E9142DE-EE79-495A-A859-22F3BB19B91B}"/>
              </a:ext>
            </a:extLst>
          </p:cNvPr>
          <p:cNvCxnSpPr>
            <a:cxnSpLocks/>
          </p:cNvCxnSpPr>
          <p:nvPr/>
        </p:nvCxnSpPr>
        <p:spPr>
          <a:xfrm>
            <a:off x="5905498" y="2571750"/>
            <a:ext cx="2062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34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21"/>
    </mc:Choice>
    <mc:Fallback xmlns="">
      <p:transition spd="slow" advTm="21021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3347</TotalTime>
  <Words>121</Words>
  <Application>Microsoft Office PowerPoint</Application>
  <PresentationFormat>On-screen Show (16:9)</PresentationFormat>
  <Paragraphs>99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MathType 6.0 Equation</vt:lpstr>
      <vt:lpstr>Sets and Functions</vt:lpstr>
      <vt:lpstr>One-to-One Functions</vt:lpstr>
      <vt:lpstr>Onto Functions</vt:lpstr>
      <vt:lpstr>Proving a Function Is Onto</vt:lpstr>
      <vt:lpstr>Proving a Function Is Not Onto</vt:lpstr>
      <vt:lpstr>Bijections</vt:lpstr>
      <vt:lpstr>Onto Functions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526</cp:revision>
  <dcterms:created xsi:type="dcterms:W3CDTF">2014-11-22T22:42:06Z</dcterms:created>
  <dcterms:modified xsi:type="dcterms:W3CDTF">2022-02-20T04:52:31Z</dcterms:modified>
</cp:coreProperties>
</file>