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8"/>
  </p:notesMasterIdLst>
  <p:sldIdLst>
    <p:sldId id="256" r:id="rId2"/>
    <p:sldId id="279" r:id="rId3"/>
    <p:sldId id="281" r:id="rId4"/>
    <p:sldId id="282" r:id="rId5"/>
    <p:sldId id="283" r:id="rId6"/>
    <p:sldId id="278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4" autoAdjust="0"/>
    <p:restoredTop sz="82641" autoAdjust="0"/>
  </p:normalViewPr>
  <p:slideViewPr>
    <p:cSldViewPr>
      <p:cViewPr>
        <p:scale>
          <a:sx n="85" d="100"/>
          <a:sy n="85" d="100"/>
        </p:scale>
        <p:origin x="1282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52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Before we move on and look at some of the properties of functions, I want to look at two examples of diagrams that don’t represent functions, starting with the same domain and codomain.</a:t>
            </a:r>
          </a:p>
          <a:p>
            <a:endParaRPr lang="en-US" baseline="0" dirty="0"/>
          </a:p>
          <a:p>
            <a:r>
              <a:rPr lang="en-US" baseline="0" dirty="0"/>
              <a:t>This first diagram doesn’t represent a function since it doesn’t meet the second requirement.  </a:t>
            </a:r>
            <a:r>
              <a:rPr lang="en-US" i="1" baseline="0" dirty="0"/>
              <a:t>a</a:t>
            </a:r>
            <a:r>
              <a:rPr lang="en-US" i="0" baseline="0" dirty="0"/>
              <a:t> in the domain gets mapped to two values in the codomain which isn’t allowed.</a:t>
            </a:r>
          </a:p>
          <a:p>
            <a:endParaRPr lang="en-US" i="0" baseline="0" dirty="0"/>
          </a:p>
          <a:p>
            <a:r>
              <a:rPr lang="en-US" i="0" baseline="0" dirty="0"/>
              <a:t>In the second diagram, we’ve got the reverse problem.  </a:t>
            </a:r>
            <a:r>
              <a:rPr lang="en-US" i="1" baseline="0" dirty="0"/>
              <a:t>b</a:t>
            </a:r>
            <a:r>
              <a:rPr lang="en-US" i="0" baseline="0" dirty="0"/>
              <a:t> doesn’t get assigned to any value in the codomain which isn’t allowed.  This is an issue that we could fix if we further restrict the domain and define f to be a function from just the set {a, c, d} to {p, q, r, s}.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378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352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5835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02/19/22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Sets and 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One-to-One (Injective) Functions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89"/>
    </mc:Choice>
    <mc:Fallback xmlns="">
      <p:transition spd="slow" advTm="158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One-to-One Functions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AB47D7-1497-4C43-A6A5-9D5F0C121EED}"/>
              </a:ext>
            </a:extLst>
          </p:cNvPr>
          <p:cNvSpPr txBox="1"/>
          <p:nvPr/>
        </p:nvSpPr>
        <p:spPr>
          <a:xfrm>
            <a:off x="457200" y="994886"/>
            <a:ext cx="82296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A function,              , is </a:t>
            </a:r>
            <a:r>
              <a:rPr lang="en-US" sz="2100" b="1" dirty="0"/>
              <a:t>one-to-one</a:t>
            </a:r>
            <a:r>
              <a:rPr lang="en-US" sz="2100" dirty="0"/>
              <a:t> or </a:t>
            </a:r>
            <a:r>
              <a:rPr lang="en-US" sz="2100" b="1" dirty="0"/>
              <a:t>injective</a:t>
            </a:r>
            <a:r>
              <a:rPr lang="en-US" sz="2100" dirty="0"/>
              <a:t> if and only if, for every pair of values </a:t>
            </a:r>
            <a:r>
              <a:rPr lang="en-US" sz="2100" i="1" dirty="0"/>
              <a:t>x</a:t>
            </a:r>
            <a:r>
              <a:rPr lang="en-US" sz="2100" baseline="-25000" dirty="0"/>
              <a:t>1</a:t>
            </a:r>
            <a:r>
              <a:rPr lang="en-US" sz="2100" dirty="0"/>
              <a:t>, </a:t>
            </a:r>
            <a:r>
              <a:rPr lang="en-US" sz="2100" i="1" dirty="0"/>
              <a:t>x</a:t>
            </a:r>
            <a:r>
              <a:rPr lang="en-US" sz="2100" baseline="-25000" dirty="0"/>
              <a:t>2</a:t>
            </a:r>
            <a:r>
              <a:rPr lang="en-US" sz="2100" dirty="0"/>
              <a:t> </a:t>
            </a:r>
            <a:r>
              <a:rPr lang="en-US" sz="2100" dirty="0">
                <a:sym typeface="Symbol" panose="05050102010706020507" pitchFamily="18" charset="2"/>
              </a:rPr>
              <a:t> </a:t>
            </a:r>
            <a:r>
              <a:rPr lang="en-US" sz="2100" i="1" dirty="0">
                <a:sym typeface="Symbol" panose="05050102010706020507" pitchFamily="18" charset="2"/>
              </a:rPr>
              <a:t>X</a:t>
            </a:r>
            <a:r>
              <a:rPr lang="en-US" sz="2100" dirty="0">
                <a:sym typeface="Symbol" panose="05050102010706020507" pitchFamily="18" charset="2"/>
              </a:rPr>
              <a:t>, if</a:t>
            </a:r>
          </a:p>
          <a:p>
            <a:pPr>
              <a:spcAft>
                <a:spcPts val="1200"/>
              </a:spcAft>
            </a:pPr>
            <a:endParaRPr lang="en-US" sz="2100" dirty="0">
              <a:sym typeface="Symbol" panose="05050102010706020507" pitchFamily="18" charset="2"/>
            </a:endParaRPr>
          </a:p>
          <a:p>
            <a:pPr>
              <a:spcAft>
                <a:spcPts val="1200"/>
              </a:spcAft>
            </a:pPr>
            <a:r>
              <a:rPr lang="en-US" sz="2100" dirty="0">
                <a:sym typeface="Symbol" panose="05050102010706020507" pitchFamily="18" charset="2"/>
              </a:rPr>
              <a:t>then</a:t>
            </a:r>
          </a:p>
          <a:p>
            <a:pPr>
              <a:spcAft>
                <a:spcPts val="1200"/>
              </a:spcAft>
            </a:pPr>
            <a:endParaRPr lang="en-US" sz="2100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937BE8D-6E7F-4244-A307-D403BB6D70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708950"/>
              </p:ext>
            </p:extLst>
          </p:nvPr>
        </p:nvGraphicFramePr>
        <p:xfrm>
          <a:off x="1752600" y="1083609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" name="Equation" r:id="rId4" imgW="1015920" imgH="291960" progId="Equation.DSMT4">
                  <p:embed/>
                </p:oleObj>
              </mc:Choice>
              <mc:Fallback>
                <p:oleObj name="Equation" r:id="rId4" imgW="10159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52600" y="1083609"/>
                        <a:ext cx="10160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47A5EEF-6522-4732-A348-43E57B622D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002181"/>
              </p:ext>
            </p:extLst>
          </p:nvPr>
        </p:nvGraphicFramePr>
        <p:xfrm>
          <a:off x="3822700" y="180975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" name="Equation" r:id="rId6" imgW="1498320" imgH="380880" progId="Equation.DSMT4">
                  <p:embed/>
                </p:oleObj>
              </mc:Choice>
              <mc:Fallback>
                <p:oleObj name="Equation" r:id="rId6" imgW="149832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22700" y="1809750"/>
                        <a:ext cx="1498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03ECBE9-C716-45D2-B46C-CD078FF0E5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478296"/>
              </p:ext>
            </p:extLst>
          </p:nvPr>
        </p:nvGraphicFramePr>
        <p:xfrm>
          <a:off x="4267200" y="2609850"/>
          <a:ext cx="723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Equation" r:id="rId8" imgW="723600" imgH="342720" progId="Equation.DSMT4">
                  <p:embed/>
                </p:oleObj>
              </mc:Choice>
              <mc:Fallback>
                <p:oleObj name="Equation" r:id="rId8" imgW="723600" imgH="34272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47A5EEF-6522-4732-A348-43E57B622D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267200" y="2609850"/>
                        <a:ext cx="723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9469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524"/>
    </mc:Choice>
    <mc:Fallback xmlns="">
      <p:transition spd="slow" advTm="16552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One-to-One Functions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39BE9F0-260B-44FD-8B88-358E1B739E41}"/>
              </a:ext>
            </a:extLst>
          </p:cNvPr>
          <p:cNvSpPr/>
          <p:nvPr/>
        </p:nvSpPr>
        <p:spPr>
          <a:xfrm>
            <a:off x="228600" y="13525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DED2C2-833C-4FE1-9C24-82897C8E19CB}"/>
              </a:ext>
            </a:extLst>
          </p:cNvPr>
          <p:cNvSpPr txBox="1"/>
          <p:nvPr/>
        </p:nvSpPr>
        <p:spPr>
          <a:xfrm>
            <a:off x="958065" y="1504950"/>
            <a:ext cx="29367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b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c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d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864A8C-C75A-45E5-A0F2-A0E5411DF5F1}"/>
              </a:ext>
            </a:extLst>
          </p:cNvPr>
          <p:cNvSpPr/>
          <p:nvPr/>
        </p:nvSpPr>
        <p:spPr>
          <a:xfrm>
            <a:off x="2628902" y="13525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D7D7E7-7640-45CE-A326-6FD4CE66B364}"/>
              </a:ext>
            </a:extLst>
          </p:cNvPr>
          <p:cNvSpPr txBox="1"/>
          <p:nvPr/>
        </p:nvSpPr>
        <p:spPr>
          <a:xfrm>
            <a:off x="3358367" y="1504950"/>
            <a:ext cx="29848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q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r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09DDF1B-BEE6-4AA3-AB20-6FE97E1CF636}"/>
              </a:ext>
            </a:extLst>
          </p:cNvPr>
          <p:cNvCxnSpPr>
            <a:cxnSpLocks/>
          </p:cNvCxnSpPr>
          <p:nvPr/>
        </p:nvCxnSpPr>
        <p:spPr>
          <a:xfrm>
            <a:off x="1295400" y="1733550"/>
            <a:ext cx="2062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CF7EAF8-4314-4A7F-A74B-E67579A29B1C}"/>
              </a:ext>
            </a:extLst>
          </p:cNvPr>
          <p:cNvCxnSpPr>
            <a:cxnSpLocks/>
          </p:cNvCxnSpPr>
          <p:nvPr/>
        </p:nvCxnSpPr>
        <p:spPr>
          <a:xfrm>
            <a:off x="1295400" y="2522444"/>
            <a:ext cx="2062967" cy="811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DDFC845-FE99-4A64-97D7-ED3F3AAE48D0}"/>
              </a:ext>
            </a:extLst>
          </p:cNvPr>
          <p:cNvCxnSpPr>
            <a:cxnSpLocks/>
          </p:cNvCxnSpPr>
          <p:nvPr/>
        </p:nvCxnSpPr>
        <p:spPr>
          <a:xfrm>
            <a:off x="1295399" y="3333750"/>
            <a:ext cx="2062968" cy="869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449401A-1996-4613-BB42-59AB55745BBC}"/>
              </a:ext>
            </a:extLst>
          </p:cNvPr>
          <p:cNvCxnSpPr>
            <a:cxnSpLocks/>
          </p:cNvCxnSpPr>
          <p:nvPr/>
        </p:nvCxnSpPr>
        <p:spPr>
          <a:xfrm flipV="1">
            <a:off x="1273568" y="3333750"/>
            <a:ext cx="2084799" cy="869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6A595DAE-EE80-4004-B7D8-23BB84EA0AB8}"/>
              </a:ext>
            </a:extLst>
          </p:cNvPr>
          <p:cNvSpPr/>
          <p:nvPr/>
        </p:nvSpPr>
        <p:spPr>
          <a:xfrm>
            <a:off x="4838698" y="13525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26576B3-292C-4E3C-9D30-EF269E9124E0}"/>
              </a:ext>
            </a:extLst>
          </p:cNvPr>
          <p:cNvSpPr txBox="1"/>
          <p:nvPr/>
        </p:nvSpPr>
        <p:spPr>
          <a:xfrm>
            <a:off x="5568163" y="1504950"/>
            <a:ext cx="29367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b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c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d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3018468-B3A2-4D51-862C-0020388D0B7D}"/>
              </a:ext>
            </a:extLst>
          </p:cNvPr>
          <p:cNvSpPr/>
          <p:nvPr/>
        </p:nvSpPr>
        <p:spPr>
          <a:xfrm>
            <a:off x="7239000" y="1352550"/>
            <a:ext cx="1752600" cy="3276600"/>
          </a:xfrm>
          <a:prstGeom prst="ellips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C697ED-94C9-4148-8644-D3676C1DFC7E}"/>
              </a:ext>
            </a:extLst>
          </p:cNvPr>
          <p:cNvSpPr txBox="1"/>
          <p:nvPr/>
        </p:nvSpPr>
        <p:spPr>
          <a:xfrm>
            <a:off x="7968465" y="1504950"/>
            <a:ext cx="29848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</a:t>
            </a:r>
            <a:endParaRPr lang="en-US" dirty="0"/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q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r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C87DEF8-CEA2-41C4-81DB-0C10DEBBBAFC}"/>
              </a:ext>
            </a:extLst>
          </p:cNvPr>
          <p:cNvCxnSpPr>
            <a:cxnSpLocks/>
          </p:cNvCxnSpPr>
          <p:nvPr/>
        </p:nvCxnSpPr>
        <p:spPr>
          <a:xfrm>
            <a:off x="5905498" y="1733550"/>
            <a:ext cx="2062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7B2A2B2-212E-42BE-B779-2F2D003AFF0A}"/>
              </a:ext>
            </a:extLst>
          </p:cNvPr>
          <p:cNvCxnSpPr>
            <a:cxnSpLocks/>
          </p:cNvCxnSpPr>
          <p:nvPr/>
        </p:nvCxnSpPr>
        <p:spPr>
          <a:xfrm>
            <a:off x="5905497" y="3333750"/>
            <a:ext cx="2062968" cy="869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1B169A6-9451-4836-902C-196F78473601}"/>
              </a:ext>
            </a:extLst>
          </p:cNvPr>
          <p:cNvCxnSpPr>
            <a:cxnSpLocks/>
          </p:cNvCxnSpPr>
          <p:nvPr/>
        </p:nvCxnSpPr>
        <p:spPr>
          <a:xfrm flipV="1">
            <a:off x="5883666" y="3333750"/>
            <a:ext cx="2084799" cy="869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67D698CD-6170-46E5-A839-226B684804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6900" y="971550"/>
          <a:ext cx="287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Equation" r:id="rId4" imgW="2869920" imgH="291960" progId="Equation.DSMT4">
                  <p:embed/>
                </p:oleObj>
              </mc:Choice>
              <mc:Fallback>
                <p:oleObj name="Equation" r:id="rId4" imgW="2869920" imgH="29196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67D698CD-6170-46E5-A839-226B684804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36900" y="971550"/>
                        <a:ext cx="28702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E9142DE-EE79-495A-A859-22F3BB19B91B}"/>
              </a:ext>
            </a:extLst>
          </p:cNvPr>
          <p:cNvCxnSpPr>
            <a:cxnSpLocks/>
          </p:cNvCxnSpPr>
          <p:nvPr/>
        </p:nvCxnSpPr>
        <p:spPr>
          <a:xfrm>
            <a:off x="5905498" y="2571750"/>
            <a:ext cx="2062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4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524"/>
    </mc:Choice>
    <mc:Fallback xmlns="">
      <p:transition spd="slow" advTm="16552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Proving a Function Is One-to-One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47A5EEF-6522-4732-A348-43E57B622D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542616"/>
              </p:ext>
            </p:extLst>
          </p:nvPr>
        </p:nvGraphicFramePr>
        <p:xfrm>
          <a:off x="2794000" y="1047750"/>
          <a:ext cx="355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Equation" r:id="rId4" imgW="3555720" imgH="380880" progId="Equation.DSMT4">
                  <p:embed/>
                </p:oleObj>
              </mc:Choice>
              <mc:Fallback>
                <p:oleObj name="Equation" r:id="rId4" imgW="3555720" imgH="380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47A5EEF-6522-4732-A348-43E57B622D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94000" y="1047750"/>
                        <a:ext cx="35560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2879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524"/>
    </mc:Choice>
    <mc:Fallback xmlns="">
      <p:transition spd="slow" advTm="16552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Proving a Function Is Not One-to-One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47A5EEF-6522-4732-A348-43E57B622D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21875"/>
              </p:ext>
            </p:extLst>
          </p:nvPr>
        </p:nvGraphicFramePr>
        <p:xfrm>
          <a:off x="2781300" y="1047750"/>
          <a:ext cx="358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Equation" r:id="rId4" imgW="3581280" imgH="380880" progId="Equation.DSMT4">
                  <p:embed/>
                </p:oleObj>
              </mc:Choice>
              <mc:Fallback>
                <p:oleObj name="Equation" r:id="rId4" imgW="3581280" imgH="380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47A5EEF-6522-4732-A348-43E57B622D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81300" y="1047750"/>
                        <a:ext cx="35814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7528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524"/>
    </mc:Choice>
    <mc:Fallback xmlns="">
      <p:transition spd="slow" advTm="16552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021"/>
    </mc:Choice>
    <mc:Fallback xmlns="">
      <p:transition spd="slow" advTm="21021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3332</TotalTime>
  <Words>207</Words>
  <Application>Microsoft Office PowerPoint</Application>
  <PresentationFormat>On-screen Show (16:9)</PresentationFormat>
  <Paragraphs>61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MathType 6.0 Equation</vt:lpstr>
      <vt:lpstr>Sets and Functions</vt:lpstr>
      <vt:lpstr>One-to-One Functions</vt:lpstr>
      <vt:lpstr>One-to-One Functions</vt:lpstr>
      <vt:lpstr>Proving a Function Is One-to-One</vt:lpstr>
      <vt:lpstr>Proving a Function Is Not One-to-One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515</cp:revision>
  <dcterms:created xsi:type="dcterms:W3CDTF">2014-11-22T22:42:06Z</dcterms:created>
  <dcterms:modified xsi:type="dcterms:W3CDTF">2022-02-20T04:35:49Z</dcterms:modified>
</cp:coreProperties>
</file>