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8"/>
  </p:notesMasterIdLst>
  <p:sldIdLst>
    <p:sldId id="256" r:id="rId2"/>
    <p:sldId id="274" r:id="rId3"/>
    <p:sldId id="279" r:id="rId4"/>
    <p:sldId id="280" r:id="rId5"/>
    <p:sldId id="281" r:id="rId6"/>
    <p:sldId id="278" r:id="rId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C8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82641" autoAdjust="0"/>
  </p:normalViewPr>
  <p:slideViewPr>
    <p:cSldViewPr>
      <p:cViewPr>
        <p:scale>
          <a:sx n="85" d="100"/>
          <a:sy n="85" d="100"/>
        </p:scale>
        <p:origin x="1282" y="67"/>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3DB4D9-16BD-4791-AAAF-8BDCF4C835E3}" type="datetimeFigureOut">
              <a:rPr lang="en-US" smtClean="0"/>
              <a:t>02/19/22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F03004-20C1-4C71-9B91-26F0A3855743}" type="slidenum">
              <a:rPr lang="en-US" smtClean="0"/>
              <a:t>‹#›</a:t>
            </a:fld>
            <a:endParaRPr lang="en-US" dirty="0"/>
          </a:p>
        </p:txBody>
      </p:sp>
    </p:spTree>
    <p:extLst>
      <p:ext uri="{BB962C8B-B14F-4D97-AF65-F5344CB8AC3E}">
        <p14:creationId xmlns:p14="http://schemas.microsoft.com/office/powerpoint/2010/main" val="3930178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3F03004-20C1-4C71-9B91-26F0A3855743}" type="slidenum">
              <a:rPr lang="en-US" smtClean="0"/>
              <a:t>1</a:t>
            </a:fld>
            <a:endParaRPr lang="en-US" dirty="0"/>
          </a:p>
        </p:txBody>
      </p:sp>
    </p:spTree>
    <p:extLst>
      <p:ext uri="{BB962C8B-B14F-4D97-AF65-F5344CB8AC3E}">
        <p14:creationId xmlns:p14="http://schemas.microsoft.com/office/powerpoint/2010/main" val="668603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2</a:t>
            </a:fld>
            <a:endParaRPr lang="en-US" dirty="0"/>
          </a:p>
        </p:txBody>
      </p:sp>
    </p:spTree>
    <p:extLst>
      <p:ext uri="{BB962C8B-B14F-4D97-AF65-F5344CB8AC3E}">
        <p14:creationId xmlns:p14="http://schemas.microsoft.com/office/powerpoint/2010/main" val="3200490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I know there’s a lot going on here.  There are a few important points I want to highlight then we’ll look at some examples.  I think a lot of the terms will be clearer when you can see examples of them.  The first thing I want to focus on is this part of the definition.  A function requires three things:  two sets and a relationship between them.  That first part is often politely ignored in algebra classes.  For example, you’ll be given a formula like f of x equals the square root of x and asked to find the domain of the function but the question doesn’t really make sense since the domain has to come first </a:t>
            </a:r>
            <a:r>
              <a:rPr lang="en-US" i="1" baseline="0" dirty="0"/>
              <a:t>as part of the function’s definition</a:t>
            </a:r>
            <a:r>
              <a:rPr lang="en-US" i="0" baseline="0" dirty="0"/>
              <a:t>.  The second thing I want you to notice are these two requirements.  The first says that every element in the domain has to have a matching value in the codomain and the second says that it can’t have more than one.  Together, these two tell us that every element in the domain has to be matched with one and only one value in the codomain but notice that there’s no corresponding requirement for the codomain.  Each value in the codomain can be assigned to more than one domain value or even to no value at all.</a:t>
            </a:r>
          </a:p>
          <a:p>
            <a:endParaRPr lang="en-US" i="0" baseline="0" dirty="0"/>
          </a:p>
          <a:p>
            <a:r>
              <a:rPr lang="en-US" i="0" baseline="0" dirty="0"/>
              <a:t>The second paragraph is all just definitions of terms that I think will be clearer if we look at an example.</a:t>
            </a:r>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3</a:t>
            </a:fld>
            <a:endParaRPr lang="en-US" dirty="0"/>
          </a:p>
        </p:txBody>
      </p:sp>
    </p:spTree>
    <p:extLst>
      <p:ext uri="{BB962C8B-B14F-4D97-AF65-F5344CB8AC3E}">
        <p14:creationId xmlns:p14="http://schemas.microsoft.com/office/powerpoint/2010/main" val="174552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What we have here is called an “arrow diagram” that shows a mapping between two sets.  To make this into a function, we need to be explicit about what the domain and codomain are.  So let’s say the diagram represents a function from the set {a, b, c, d} to the set {p, q, r, s}.  </a:t>
            </a:r>
          </a:p>
          <a:p>
            <a:endParaRPr lang="en-US" baseline="0" dirty="0"/>
          </a:p>
          <a:p>
            <a:r>
              <a:rPr lang="en-US" baseline="0" dirty="0"/>
              <a:t>The first thing I want you to notice is that this does meet the two requirements for a function:  every element in the domain gets paired with a function in the codomain and no element in the domain gets paired with more than one value.</a:t>
            </a:r>
          </a:p>
          <a:p>
            <a:endParaRPr lang="en-US" baseline="0" dirty="0"/>
          </a:p>
          <a:p>
            <a:r>
              <a:rPr lang="en-US" baseline="0" dirty="0"/>
              <a:t>So now let’s think about all of the terms in the definition.  First, the range is all of the values in the codomain that actually have a matching value in the domain.  For this function, that would be the set {p, r, s}.  If we pick a value from that range, say </a:t>
            </a:r>
            <a:r>
              <a:rPr lang="en-US" i="1" baseline="0" dirty="0"/>
              <a:t>s</a:t>
            </a:r>
            <a:r>
              <a:rPr lang="en-US" i="0" baseline="0" dirty="0"/>
              <a:t>, then we would say that </a:t>
            </a:r>
            <a:r>
              <a:rPr lang="en-US" i="1" baseline="0" dirty="0"/>
              <a:t>c</a:t>
            </a:r>
            <a:r>
              <a:rPr lang="en-US" i="0" baseline="0" dirty="0"/>
              <a:t> is a preimage of </a:t>
            </a:r>
            <a:r>
              <a:rPr lang="en-US" i="1" baseline="0" dirty="0"/>
              <a:t>s</a:t>
            </a:r>
            <a:r>
              <a:rPr lang="en-US" i="0" baseline="0" dirty="0"/>
              <a:t> and we can write the relationship between the two as f of c equals s.</a:t>
            </a:r>
          </a:p>
          <a:p>
            <a:endParaRPr lang="en-US" i="0" baseline="0" dirty="0"/>
          </a:p>
          <a:p>
            <a:r>
              <a:rPr lang="en-US" i="0" baseline="0" dirty="0"/>
              <a:t>Now, notice that </a:t>
            </a:r>
            <a:r>
              <a:rPr lang="en-US" i="1" baseline="0" dirty="0"/>
              <a:t>r</a:t>
            </a:r>
            <a:r>
              <a:rPr lang="en-US" i="0" baseline="0" dirty="0"/>
              <a:t> has more than one value that’s mapped to it – both </a:t>
            </a:r>
            <a:r>
              <a:rPr lang="en-US" i="1" baseline="0" dirty="0"/>
              <a:t>b</a:t>
            </a:r>
            <a:r>
              <a:rPr lang="en-US" i="0" baseline="0" dirty="0"/>
              <a:t> and </a:t>
            </a:r>
            <a:r>
              <a:rPr lang="en-US" i="1" baseline="0" dirty="0"/>
              <a:t>d</a:t>
            </a:r>
            <a:r>
              <a:rPr lang="en-US" i="0" baseline="0" dirty="0"/>
              <a:t>.  If a value from the range is mapped to by more than one value in the domain then we would refer to the set of all those values, {</a:t>
            </a:r>
            <a:r>
              <a:rPr lang="en-US" i="1" baseline="0" dirty="0"/>
              <a:t>b</a:t>
            </a:r>
            <a:r>
              <a:rPr lang="en-US" i="0" baseline="0" dirty="0"/>
              <a:t>, </a:t>
            </a:r>
            <a:r>
              <a:rPr lang="en-US" i="1" baseline="0" dirty="0"/>
              <a:t>d</a:t>
            </a:r>
            <a:r>
              <a:rPr lang="en-US" i="0" baseline="0" dirty="0"/>
              <a:t>} in this case, as the inverse image of </a:t>
            </a:r>
            <a:r>
              <a:rPr lang="en-US" i="1" baseline="0" dirty="0"/>
              <a:t>r</a:t>
            </a:r>
            <a:r>
              <a:rPr lang="en-US" i="0" baseline="0" dirty="0"/>
              <a:t>.</a:t>
            </a:r>
          </a:p>
          <a:p>
            <a:endParaRPr lang="en-US" i="0" baseline="0" dirty="0"/>
          </a:p>
          <a:p>
            <a:r>
              <a:rPr lang="en-US" i="0" baseline="0" dirty="0"/>
              <a:t>Finally, look at </a:t>
            </a:r>
            <a:r>
              <a:rPr lang="en-US" i="1" baseline="0" dirty="0"/>
              <a:t>q</a:t>
            </a:r>
            <a:r>
              <a:rPr lang="en-US" i="0" baseline="0" dirty="0"/>
              <a:t> in the codomain.  It doesn’t have a preimage in the domain which is fine.  The definition only requires that every value in the domain has to have a matching codomain value, not the other way around.</a:t>
            </a:r>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4</a:t>
            </a:fld>
            <a:endParaRPr lang="en-US" dirty="0"/>
          </a:p>
        </p:txBody>
      </p:sp>
    </p:spTree>
    <p:extLst>
      <p:ext uri="{BB962C8B-B14F-4D97-AF65-F5344CB8AC3E}">
        <p14:creationId xmlns:p14="http://schemas.microsoft.com/office/powerpoint/2010/main" val="28115869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Before we move on and look at some of the properties of functions, I want to look at two examples of diagrams that don’t represent functions, starting with the same domain and codomain.</a:t>
            </a:r>
          </a:p>
          <a:p>
            <a:endParaRPr lang="en-US" baseline="0" dirty="0"/>
          </a:p>
          <a:p>
            <a:r>
              <a:rPr lang="en-US" baseline="0" dirty="0"/>
              <a:t>This first diagram doesn’t represent a function since it doesn’t meet the second requirement.  </a:t>
            </a:r>
            <a:r>
              <a:rPr lang="en-US" i="1" baseline="0" dirty="0"/>
              <a:t>a</a:t>
            </a:r>
            <a:r>
              <a:rPr lang="en-US" i="0" baseline="0" dirty="0"/>
              <a:t> in the domain gets mapped to two values in the codomain which isn’t allowed.</a:t>
            </a:r>
          </a:p>
          <a:p>
            <a:endParaRPr lang="en-US" i="0" baseline="0" dirty="0"/>
          </a:p>
          <a:p>
            <a:r>
              <a:rPr lang="en-US" i="0" baseline="0" dirty="0"/>
              <a:t>In the second diagram, we’ve got the reverse problem.  </a:t>
            </a:r>
            <a:r>
              <a:rPr lang="en-US" i="1" baseline="0" dirty="0"/>
              <a:t>b</a:t>
            </a:r>
            <a:r>
              <a:rPr lang="en-US" i="0" baseline="0" dirty="0"/>
              <a:t> doesn’t get assigned to any value in the codomain which isn’t allowed.  This is an issue that we could fix if we further restrict the domain and define f to be a function from just the set {a, c, d} to {p, q, r, s}.</a:t>
            </a:r>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5</a:t>
            </a:fld>
            <a:endParaRPr lang="en-US" dirty="0"/>
          </a:p>
        </p:txBody>
      </p:sp>
    </p:spTree>
    <p:extLst>
      <p:ext uri="{BB962C8B-B14F-4D97-AF65-F5344CB8AC3E}">
        <p14:creationId xmlns:p14="http://schemas.microsoft.com/office/powerpoint/2010/main" val="2384378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3F03004-20C1-4C71-9B91-26F0A3855743}" type="slidenum">
              <a:rPr lang="en-US" smtClean="0"/>
              <a:t>6</a:t>
            </a:fld>
            <a:endParaRPr lang="en-US" dirty="0"/>
          </a:p>
        </p:txBody>
      </p:sp>
    </p:spTree>
    <p:extLst>
      <p:ext uri="{BB962C8B-B14F-4D97-AF65-F5344CB8AC3E}">
        <p14:creationId xmlns:p14="http://schemas.microsoft.com/office/powerpoint/2010/main" val="3200490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2914650"/>
            <a:ext cx="6858000" cy="74295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3843338"/>
            <a:ext cx="6858000" cy="40005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4766310"/>
            <a:ext cx="2286000" cy="274320"/>
          </a:xfrm>
        </p:spPr>
        <p:txBody>
          <a:bodyPr/>
          <a:lstStyle>
            <a:lvl1pPr>
              <a:defRPr sz="1400"/>
            </a:lvl1pPr>
          </a:lstStyle>
          <a:p>
            <a:fld id="{400B92CF-3FD5-482B-A033-4CA0970A8D8F}" type="datetimeFigureOut">
              <a:rPr lang="en-US" smtClean="0"/>
              <a:t>02/19/22</a:t>
            </a:fld>
            <a:endParaRPr lang="en-US" dirty="0"/>
          </a:p>
        </p:txBody>
      </p:sp>
      <p:sp>
        <p:nvSpPr>
          <p:cNvPr id="17" name="Footer Placeholder 16"/>
          <p:cNvSpPr>
            <a:spLocks noGrp="1"/>
          </p:cNvSpPr>
          <p:nvPr>
            <p:ph type="ftr" sz="quarter" idx="11"/>
          </p:nvPr>
        </p:nvSpPr>
        <p:spPr>
          <a:xfrm>
            <a:off x="2898648" y="4766310"/>
            <a:ext cx="3474720" cy="274320"/>
          </a:xfrm>
        </p:spPr>
        <p:txBody>
          <a:bodyPr/>
          <a:lstStyle/>
          <a:p>
            <a:endParaRPr lang="en-US" dirty="0"/>
          </a:p>
        </p:txBody>
      </p:sp>
      <p:sp>
        <p:nvSpPr>
          <p:cNvPr id="29" name="Slide Number Placeholder 28"/>
          <p:cNvSpPr>
            <a:spLocks noGrp="1"/>
          </p:cNvSpPr>
          <p:nvPr>
            <p:ph type="sldNum" sz="quarter" idx="12"/>
          </p:nvPr>
        </p:nvSpPr>
        <p:spPr>
          <a:xfrm>
            <a:off x="1216152" y="4766310"/>
            <a:ext cx="1219200" cy="274320"/>
          </a:xfrm>
        </p:spPr>
        <p:txBody>
          <a:bodyPr/>
          <a:lstStyle/>
          <a:p>
            <a:fld id="{E9961324-BD0C-4703-8C50-9CE34DCFDFD4}" type="slidenum">
              <a:rPr lang="en-US" smtClean="0"/>
              <a:t>‹#›</a:t>
            </a:fld>
            <a:endParaRPr lang="en-US" dirty="0"/>
          </a:p>
        </p:txBody>
      </p:sp>
      <p:sp>
        <p:nvSpPr>
          <p:cNvPr id="21" name="Rectangle 20"/>
          <p:cNvSpPr/>
          <p:nvPr/>
        </p:nvSpPr>
        <p:spPr>
          <a:xfrm>
            <a:off x="904875" y="2736056"/>
            <a:ext cx="7315200" cy="96012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3786188"/>
            <a:ext cx="7315200" cy="51435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2736056"/>
            <a:ext cx="228600" cy="96012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3786188"/>
            <a:ext cx="228600" cy="51435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00B92CF-3FD5-482B-A033-4CA0970A8D8F}" type="datetimeFigureOut">
              <a:rPr lang="en-US" smtClean="0"/>
              <a:t>02/19/22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00B92CF-3FD5-482B-A033-4CA0970A8D8F}" type="datetimeFigureOut">
              <a:rPr lang="en-US" smtClean="0"/>
              <a:t>02/19/22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
        <p:nvSpPr>
          <p:cNvPr id="7" name="Straight Connector 6"/>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4361127" y="2401464"/>
            <a:ext cx="438912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400B92CF-3FD5-482B-A033-4CA0970A8D8F}" type="datetimeFigureOut">
              <a:rPr lang="en-US" smtClean="0"/>
              <a:t>02/19/22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961324-BD0C-4703-8C50-9CE34DCFDFD4}" type="slidenum">
              <a:rPr lang="en-US" smtClean="0"/>
              <a:t>‹#›</a:t>
            </a:fld>
            <a:endParaRPr lang="en-US" dirty="0"/>
          </a:p>
        </p:txBody>
      </p:sp>
      <p:sp>
        <p:nvSpPr>
          <p:cNvPr id="8" name="Content Placeholder 7"/>
          <p:cNvSpPr>
            <a:spLocks noGrp="1"/>
          </p:cNvSpPr>
          <p:nvPr>
            <p:ph sz="quarter" idx="1"/>
          </p:nvPr>
        </p:nvSpPr>
        <p:spPr>
          <a:xfrm>
            <a:off x="457200" y="914400"/>
            <a:ext cx="8229600"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228850"/>
            <a:ext cx="6858000" cy="8001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3200400"/>
            <a:ext cx="6781800" cy="85725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4766310"/>
            <a:ext cx="2286000" cy="274320"/>
          </a:xfrm>
        </p:spPr>
        <p:txBody>
          <a:bodyPr/>
          <a:lstStyle/>
          <a:p>
            <a:fld id="{400B92CF-3FD5-482B-A033-4CA0970A8D8F}" type="datetimeFigureOut">
              <a:rPr lang="en-US" smtClean="0"/>
              <a:t>02/19/22</a:t>
            </a:fld>
            <a:endParaRPr lang="en-US" dirty="0"/>
          </a:p>
        </p:txBody>
      </p:sp>
      <p:sp>
        <p:nvSpPr>
          <p:cNvPr id="5" name="Footer Placeholder 4"/>
          <p:cNvSpPr>
            <a:spLocks noGrp="1"/>
          </p:cNvSpPr>
          <p:nvPr>
            <p:ph type="ftr" sz="quarter" idx="11"/>
          </p:nvPr>
        </p:nvSpPr>
        <p:spPr>
          <a:xfrm>
            <a:off x="2898648" y="4766310"/>
            <a:ext cx="3474720" cy="274320"/>
          </a:xfrm>
        </p:spPr>
        <p:txBody>
          <a:bodyPr/>
          <a:lstStyle/>
          <a:p>
            <a:endParaRPr lang="en-US" dirty="0"/>
          </a:p>
        </p:txBody>
      </p:sp>
      <p:sp>
        <p:nvSpPr>
          <p:cNvPr id="6" name="Slide Number Placeholder 5"/>
          <p:cNvSpPr>
            <a:spLocks noGrp="1"/>
          </p:cNvSpPr>
          <p:nvPr>
            <p:ph type="sldNum" sz="quarter" idx="12"/>
          </p:nvPr>
        </p:nvSpPr>
        <p:spPr>
          <a:xfrm>
            <a:off x="1069848" y="4766310"/>
            <a:ext cx="1520952" cy="274320"/>
          </a:xfrm>
        </p:spPr>
        <p:txBody>
          <a:bodyPr/>
          <a:lstStyle/>
          <a:p>
            <a:fld id="{E9961324-BD0C-4703-8C50-9CE34DCFDFD4}" type="slidenum">
              <a:rPr lang="en-US" smtClean="0"/>
              <a:t>‹#›</a:t>
            </a:fld>
            <a:endParaRPr lang="en-US" dirty="0"/>
          </a:p>
        </p:txBody>
      </p:sp>
      <p:sp>
        <p:nvSpPr>
          <p:cNvPr id="7" name="Rectangle 6"/>
          <p:cNvSpPr/>
          <p:nvPr/>
        </p:nvSpPr>
        <p:spPr>
          <a:xfrm>
            <a:off x="914400" y="2114550"/>
            <a:ext cx="7315200" cy="96012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114550"/>
            <a:ext cx="228600" cy="96012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00B92CF-3FD5-482B-A033-4CA0970A8D8F}" type="datetimeFigureOut">
              <a:rPr lang="en-US" smtClean="0"/>
              <a:t>02/19/22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9" name="Content Placeholder 8"/>
          <p:cNvSpPr>
            <a:spLocks noGrp="1"/>
          </p:cNvSpPr>
          <p:nvPr>
            <p:ph sz="quarter" idx="1"/>
          </p:nvPr>
        </p:nvSpPr>
        <p:spPr>
          <a:xfrm>
            <a:off x="457200" y="914400"/>
            <a:ext cx="4041648"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912114"/>
            <a:ext cx="4041648" cy="37033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964406"/>
            <a:ext cx="4040188" cy="51435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1" y="971550"/>
            <a:ext cx="4041775" cy="51435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400B92CF-3FD5-482B-A033-4CA0970A8D8F}" type="datetimeFigureOut">
              <a:rPr lang="en-US" smtClean="0"/>
              <a:t>02/19/22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9961324-BD0C-4703-8C50-9CE34DCFDFD4}" type="slidenum">
              <a:rPr lang="en-US" smtClean="0"/>
              <a:t>‹#›</a:t>
            </a:fld>
            <a:endParaRPr lang="en-US" dirty="0"/>
          </a:p>
        </p:txBody>
      </p:sp>
      <p:sp>
        <p:nvSpPr>
          <p:cNvPr id="11" name="Content Placeholder 10"/>
          <p:cNvSpPr>
            <a:spLocks noGrp="1"/>
          </p:cNvSpPr>
          <p:nvPr>
            <p:ph sz="quarter" idx="2"/>
          </p:nvPr>
        </p:nvSpPr>
        <p:spPr>
          <a:xfrm>
            <a:off x="457200" y="1600200"/>
            <a:ext cx="4038600" cy="30289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1600200"/>
            <a:ext cx="4038600" cy="30289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50"/>
            <a:ext cx="8229600" cy="6858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00B92CF-3FD5-482B-A033-4CA0970A8D8F}" type="datetimeFigureOut">
              <a:rPr lang="en-US" smtClean="0"/>
              <a:t>02/19/22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9961324-BD0C-4703-8C50-9CE34DCFDFD4}" type="slidenum">
              <a:rPr lang="en-US" smtClean="0"/>
              <a:t>‹#›</a:t>
            </a:fld>
            <a:endParaRPr lang="en-US" dirty="0"/>
          </a:p>
        </p:txBody>
      </p:sp>
      <p:sp>
        <p:nvSpPr>
          <p:cNvPr id="6" name="Isosceles Triangle 5"/>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B92CF-3FD5-482B-A033-4CA0970A8D8F}" type="datetimeFigureOut">
              <a:rPr lang="en-US" smtClean="0"/>
              <a:t>02/19/22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9961324-BD0C-4703-8C50-9CE34DCFDFD4}" type="slidenum">
              <a:rPr lang="en-US" smtClean="0"/>
              <a:t>‹#›</a:t>
            </a:fld>
            <a:endParaRPr lang="en-US" dirty="0"/>
          </a:p>
        </p:txBody>
      </p:sp>
      <p:sp>
        <p:nvSpPr>
          <p:cNvPr id="5" name="Straight Connector 4"/>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228600"/>
            <a:ext cx="2514600" cy="62865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914401"/>
            <a:ext cx="2514600" cy="3632597"/>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00B92CF-3FD5-482B-A033-4CA0970A8D8F}" type="datetimeFigureOut">
              <a:rPr lang="en-US" smtClean="0"/>
              <a:t>02/19/22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8" name="Straight Connector 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915025" y="2493169"/>
            <a:ext cx="452628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228600"/>
            <a:ext cx="5715000" cy="428625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75642"/>
            <a:ext cx="8229600" cy="506016"/>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428750"/>
            <a:ext cx="8229600" cy="3202686"/>
          </a:xfrm>
          <a:solidFill>
            <a:schemeClr val="tx1">
              <a:shade val="50000"/>
            </a:schemeClr>
          </a:solidFill>
          <a:ln>
            <a:noFill/>
          </a:ln>
          <a:effectLst/>
        </p:spPr>
        <p:txBody>
          <a:bodyPr/>
          <a:lstStyle>
            <a:lvl1pPr marL="0" indent="0">
              <a:spcBef>
                <a:spcPts val="600"/>
              </a:spcBef>
              <a:buNone/>
              <a:defRPr sz="3200"/>
            </a:lvl1pPr>
          </a:lstStyle>
          <a:p>
            <a:r>
              <a:rPr kumimoji="0" lang="en-US" dirty="0"/>
              <a:t>Click icon to add picture</a:t>
            </a:r>
          </a:p>
        </p:txBody>
      </p:sp>
      <p:sp>
        <p:nvSpPr>
          <p:cNvPr id="4" name="Text Placeholder 3"/>
          <p:cNvSpPr>
            <a:spLocks noGrp="1"/>
          </p:cNvSpPr>
          <p:nvPr>
            <p:ph type="body" sz="half" idx="2"/>
          </p:nvPr>
        </p:nvSpPr>
        <p:spPr>
          <a:xfrm>
            <a:off x="457200" y="914400"/>
            <a:ext cx="8229600" cy="40005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00B92CF-3FD5-482B-A033-4CA0970A8D8F}" type="datetimeFigureOut">
              <a:rPr lang="en-US" smtClean="0"/>
              <a:t>02/19/22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961324-BD0C-4703-8C50-9CE34DCFDFD4}" type="slidenum">
              <a:rPr lang="en-US" smtClean="0"/>
              <a:t>‹#›</a:t>
            </a:fld>
            <a:endParaRPr lang="en-US" dirty="0"/>
          </a:p>
        </p:txBody>
      </p:sp>
      <p:sp>
        <p:nvSpPr>
          <p:cNvPr id="8" name="Straight Connector 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375642"/>
            <a:ext cx="182880" cy="51435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14300"/>
            <a:ext cx="8229600" cy="74295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914400"/>
            <a:ext cx="8229600" cy="3682746"/>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4767263"/>
            <a:ext cx="2289048" cy="274320"/>
          </a:xfrm>
          <a:prstGeom prst="rect">
            <a:avLst/>
          </a:prstGeom>
        </p:spPr>
        <p:txBody>
          <a:bodyPr vert="horz"/>
          <a:lstStyle>
            <a:lvl1pPr algn="l" eaLnBrk="1" latinLnBrk="0" hangingPunct="1">
              <a:defRPr kumimoji="0" sz="1400">
                <a:solidFill>
                  <a:schemeClr val="tx2"/>
                </a:solidFill>
              </a:defRPr>
            </a:lvl1pPr>
          </a:lstStyle>
          <a:p>
            <a:fld id="{400B92CF-3FD5-482B-A033-4CA0970A8D8F}" type="datetimeFigureOut">
              <a:rPr lang="en-US" smtClean="0"/>
              <a:t>02/19/22</a:t>
            </a:fld>
            <a:endParaRPr lang="en-US" dirty="0"/>
          </a:p>
        </p:txBody>
      </p:sp>
      <p:sp>
        <p:nvSpPr>
          <p:cNvPr id="3" name="Footer Placeholder 2"/>
          <p:cNvSpPr>
            <a:spLocks noGrp="1"/>
          </p:cNvSpPr>
          <p:nvPr>
            <p:ph type="ftr" sz="quarter" idx="3"/>
          </p:nvPr>
        </p:nvSpPr>
        <p:spPr>
          <a:xfrm>
            <a:off x="2898648" y="4767263"/>
            <a:ext cx="3505200" cy="27432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4767263"/>
            <a:ext cx="1981200" cy="274320"/>
          </a:xfrm>
          <a:prstGeom prst="rect">
            <a:avLst/>
          </a:prstGeom>
        </p:spPr>
        <p:txBody>
          <a:bodyPr vert="horz"/>
          <a:lstStyle>
            <a:lvl1pPr algn="l" eaLnBrk="1" latinLnBrk="0" hangingPunct="1">
              <a:defRPr kumimoji="0" sz="1400">
                <a:solidFill>
                  <a:schemeClr val="tx2"/>
                </a:solidFill>
              </a:defRPr>
            </a:lvl1pPr>
          </a:lstStyle>
          <a:p>
            <a:fld id="{E9961324-BD0C-4703-8C50-9CE34DCFDFD4}" type="slidenum">
              <a:rPr lang="en-US" smtClean="0"/>
              <a:t>‹#›</a:t>
            </a:fld>
            <a:endParaRPr lang="en-US" dirty="0"/>
          </a:p>
        </p:txBody>
      </p:sp>
      <p:sp>
        <p:nvSpPr>
          <p:cNvPr id="28" name="Straight Connector 27"/>
          <p:cNvSpPr>
            <a:spLocks noChangeShapeType="1"/>
          </p:cNvSpPr>
          <p:nvPr/>
        </p:nvSpPr>
        <p:spPr bwMode="auto">
          <a:xfrm>
            <a:off x="457200" y="4764881"/>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85725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42957" y="4835567"/>
            <a:ext cx="143137"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Sets and Functions</a:t>
            </a:r>
          </a:p>
        </p:txBody>
      </p:sp>
      <p:sp>
        <p:nvSpPr>
          <p:cNvPr id="3" name="Subtitle 2"/>
          <p:cNvSpPr>
            <a:spLocks noGrp="1"/>
          </p:cNvSpPr>
          <p:nvPr>
            <p:ph type="subTitle" idx="1"/>
          </p:nvPr>
        </p:nvSpPr>
        <p:spPr/>
        <p:txBody>
          <a:bodyPr>
            <a:normAutofit/>
          </a:bodyPr>
          <a:lstStyle/>
          <a:p>
            <a:r>
              <a:rPr lang="en-US" dirty="0">
                <a:solidFill>
                  <a:schemeClr val="accent1">
                    <a:lumMod val="50000"/>
                  </a:schemeClr>
                </a:solidFill>
              </a:rPr>
              <a:t>Functions</a:t>
            </a:r>
          </a:p>
        </p:txBody>
      </p:sp>
    </p:spTree>
    <p:extLst>
      <p:ext uri="{BB962C8B-B14F-4D97-AF65-F5344CB8AC3E}">
        <p14:creationId xmlns:p14="http://schemas.microsoft.com/office/powerpoint/2010/main" val="2382641546"/>
      </p:ext>
    </p:extLst>
  </p:cSld>
  <p:clrMapOvr>
    <a:masterClrMapping/>
  </p:clrMapOvr>
  <mc:AlternateContent xmlns:mc="http://schemas.openxmlformats.org/markup-compatibility/2006" xmlns:p14="http://schemas.microsoft.com/office/powerpoint/2010/main">
    <mc:Choice Requires="p14">
      <p:transition spd="slow" p14:dur="2000" advTm="1589"/>
    </mc:Choice>
    <mc:Fallback xmlns="">
      <p:transition spd="slow" advTm="158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50000"/>
                  </a:schemeClr>
                </a:solidFill>
              </a:rPr>
              <a:t>Functions</a:t>
            </a:r>
          </a:p>
        </p:txBody>
      </p:sp>
    </p:spTree>
    <p:extLst>
      <p:ext uri="{BB962C8B-B14F-4D97-AF65-F5344CB8AC3E}">
        <p14:creationId xmlns:p14="http://schemas.microsoft.com/office/powerpoint/2010/main" val="56279553"/>
      </p:ext>
    </p:extLst>
  </p:cSld>
  <p:clrMapOvr>
    <a:masterClrMapping/>
  </p:clrMapOvr>
  <mc:AlternateContent xmlns:mc="http://schemas.openxmlformats.org/markup-compatibility/2006" xmlns:p14="http://schemas.microsoft.com/office/powerpoint/2010/main">
    <mc:Choice Requires="p14">
      <p:transition spd="slow" p14:dur="2000" advTm="165524"/>
    </mc:Choice>
    <mc:Fallback xmlns="">
      <p:transition spd="slow" advTm="165524"/>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50000"/>
                  </a:schemeClr>
                </a:solidFill>
              </a:rPr>
              <a:t>Functions</a:t>
            </a:r>
          </a:p>
        </p:txBody>
      </p:sp>
      <p:sp>
        <p:nvSpPr>
          <p:cNvPr id="10" name="TextBox 9">
            <a:extLst>
              <a:ext uri="{FF2B5EF4-FFF2-40B4-BE49-F238E27FC236}">
                <a16:creationId xmlns:a16="http://schemas.microsoft.com/office/drawing/2014/main" id="{0AAB47D7-1497-4C43-A6A5-9D5F0C121EED}"/>
              </a:ext>
            </a:extLst>
          </p:cNvPr>
          <p:cNvSpPr txBox="1"/>
          <p:nvPr/>
        </p:nvSpPr>
        <p:spPr>
          <a:xfrm>
            <a:off x="457200" y="994886"/>
            <a:ext cx="8229600" cy="3785652"/>
          </a:xfrm>
          <a:prstGeom prst="rect">
            <a:avLst/>
          </a:prstGeom>
          <a:noFill/>
        </p:spPr>
        <p:txBody>
          <a:bodyPr wrap="square" rtlCol="0">
            <a:spAutoFit/>
          </a:bodyPr>
          <a:lstStyle/>
          <a:p>
            <a:pPr>
              <a:spcAft>
                <a:spcPts val="1200"/>
              </a:spcAft>
            </a:pPr>
            <a:r>
              <a:rPr lang="en-US" sz="2100" dirty="0"/>
              <a:t>A </a:t>
            </a:r>
            <a:r>
              <a:rPr lang="en-US" sz="2100" b="1" dirty="0"/>
              <a:t>function</a:t>
            </a:r>
            <a:r>
              <a:rPr lang="en-US" sz="2100" dirty="0"/>
              <a:t>, </a:t>
            </a:r>
            <a:r>
              <a:rPr lang="en-US" sz="2100" i="1" dirty="0"/>
              <a:t>f</a:t>
            </a:r>
            <a:r>
              <a:rPr lang="en-US" sz="2100" dirty="0"/>
              <a:t>, from a set </a:t>
            </a:r>
            <a:r>
              <a:rPr lang="en-US" sz="2100" i="1" dirty="0"/>
              <a:t>A</a:t>
            </a:r>
            <a:r>
              <a:rPr lang="en-US" sz="2100" dirty="0"/>
              <a:t> to a set </a:t>
            </a:r>
            <a:r>
              <a:rPr lang="en-US" sz="2100" i="1" dirty="0"/>
              <a:t>B</a:t>
            </a:r>
            <a:r>
              <a:rPr lang="en-US" sz="2100" dirty="0"/>
              <a:t>, written </a:t>
            </a:r>
            <a:r>
              <a:rPr lang="en-US" sz="2100" i="1" dirty="0"/>
              <a:t>f</a:t>
            </a:r>
            <a:r>
              <a:rPr lang="en-US" sz="2100" dirty="0"/>
              <a:t>: </a:t>
            </a:r>
            <a:r>
              <a:rPr lang="en-US" sz="2100" i="1" dirty="0"/>
              <a:t>A</a:t>
            </a:r>
            <a:r>
              <a:rPr lang="en-US" sz="2100" dirty="0"/>
              <a:t> </a:t>
            </a:r>
            <a:r>
              <a:rPr lang="en-US" sz="2100" dirty="0">
                <a:sym typeface="Symbol" panose="05050102010706020507" pitchFamily="18" charset="2"/>
              </a:rPr>
              <a:t> </a:t>
            </a:r>
            <a:r>
              <a:rPr lang="en-US" sz="2100" i="1" dirty="0">
                <a:sym typeface="Symbol" panose="05050102010706020507" pitchFamily="18" charset="2"/>
              </a:rPr>
              <a:t>B</a:t>
            </a:r>
            <a:r>
              <a:rPr lang="en-US" sz="2100" dirty="0">
                <a:sym typeface="Symbol" panose="05050102010706020507" pitchFamily="18" charset="2"/>
              </a:rPr>
              <a:t>, is a relation from </a:t>
            </a:r>
            <a:r>
              <a:rPr lang="en-US" sz="2100" i="1" dirty="0">
                <a:sym typeface="Symbol" panose="05050102010706020507" pitchFamily="18" charset="2"/>
              </a:rPr>
              <a:t>A</a:t>
            </a:r>
            <a:r>
              <a:rPr lang="en-US" sz="2100" dirty="0">
                <a:sym typeface="Symbol" panose="05050102010706020507" pitchFamily="18" charset="2"/>
              </a:rPr>
              <a:t>, called the </a:t>
            </a:r>
            <a:r>
              <a:rPr lang="en-US" sz="2100" b="1" dirty="0">
                <a:sym typeface="Symbol" panose="05050102010706020507" pitchFamily="18" charset="2"/>
              </a:rPr>
              <a:t>domain</a:t>
            </a:r>
            <a:r>
              <a:rPr lang="en-US" sz="2100" dirty="0">
                <a:sym typeface="Symbol" panose="05050102010706020507" pitchFamily="18" charset="2"/>
              </a:rPr>
              <a:t>, to </a:t>
            </a:r>
            <a:r>
              <a:rPr lang="en-US" sz="2100" i="1" dirty="0">
                <a:sym typeface="Symbol" panose="05050102010706020507" pitchFamily="18" charset="2"/>
              </a:rPr>
              <a:t>B</a:t>
            </a:r>
            <a:r>
              <a:rPr lang="en-US" sz="2100" dirty="0">
                <a:sym typeface="Symbol" panose="05050102010706020507" pitchFamily="18" charset="2"/>
              </a:rPr>
              <a:t>, called the </a:t>
            </a:r>
            <a:r>
              <a:rPr lang="en-US" sz="2100" b="1" dirty="0">
                <a:sym typeface="Symbol" panose="05050102010706020507" pitchFamily="18" charset="2"/>
              </a:rPr>
              <a:t>codomain</a:t>
            </a:r>
            <a:r>
              <a:rPr lang="en-US" sz="2100" dirty="0">
                <a:sym typeface="Symbol" panose="05050102010706020507" pitchFamily="18" charset="2"/>
              </a:rPr>
              <a:t>, that satisfies two properties:</a:t>
            </a:r>
          </a:p>
          <a:p>
            <a:pPr marL="914400" lvl="1" indent="-457200">
              <a:spcAft>
                <a:spcPts val="1200"/>
              </a:spcAft>
              <a:buFont typeface="+mj-lt"/>
              <a:buAutoNum type="arabicPeriod"/>
            </a:pPr>
            <a:r>
              <a:rPr lang="en-US" sz="2100" dirty="0"/>
              <a:t>Every element in </a:t>
            </a:r>
            <a:r>
              <a:rPr lang="en-US" sz="2100" i="1" dirty="0"/>
              <a:t>A</a:t>
            </a:r>
            <a:r>
              <a:rPr lang="en-US" sz="2100" dirty="0"/>
              <a:t> is related to some element in </a:t>
            </a:r>
            <a:r>
              <a:rPr lang="en-US" sz="2100" i="1" dirty="0"/>
              <a:t>B</a:t>
            </a:r>
            <a:r>
              <a:rPr lang="en-US" sz="2100" dirty="0"/>
              <a:t> and</a:t>
            </a:r>
          </a:p>
          <a:p>
            <a:pPr marL="914400" lvl="1" indent="-457200">
              <a:spcAft>
                <a:spcPts val="1200"/>
              </a:spcAft>
              <a:buFont typeface="+mj-lt"/>
              <a:buAutoNum type="arabicPeriod"/>
            </a:pPr>
            <a:r>
              <a:rPr lang="en-US" sz="2100" dirty="0"/>
              <a:t>no element in </a:t>
            </a:r>
            <a:r>
              <a:rPr lang="en-US" sz="2100" i="1" dirty="0"/>
              <a:t>A</a:t>
            </a:r>
            <a:r>
              <a:rPr lang="en-US" sz="2100" dirty="0"/>
              <a:t> is paired with more than one element in </a:t>
            </a:r>
            <a:r>
              <a:rPr lang="en-US" sz="2100" i="1" dirty="0"/>
              <a:t>B</a:t>
            </a:r>
            <a:r>
              <a:rPr lang="en-US" sz="2100" dirty="0"/>
              <a:t>.</a:t>
            </a:r>
          </a:p>
          <a:p>
            <a:pPr>
              <a:spcAft>
                <a:spcPts val="1200"/>
              </a:spcAft>
            </a:pPr>
            <a:r>
              <a:rPr lang="en-US" sz="2100" dirty="0"/>
              <a:t>For any element, </a:t>
            </a:r>
            <a:r>
              <a:rPr lang="en-US" sz="2100" i="1" dirty="0"/>
              <a:t>x</a:t>
            </a:r>
            <a:r>
              <a:rPr lang="en-US" sz="2100" dirty="0"/>
              <a:t>, in the domain, the unique value the function matches with </a:t>
            </a:r>
            <a:r>
              <a:rPr lang="en-US" sz="2100" i="1" dirty="0"/>
              <a:t>x</a:t>
            </a:r>
            <a:r>
              <a:rPr lang="en-US" sz="2100" dirty="0"/>
              <a:t> is written </a:t>
            </a:r>
            <a:r>
              <a:rPr lang="en-US" sz="2100" i="1" dirty="0"/>
              <a:t>f</a:t>
            </a:r>
            <a:r>
              <a:rPr lang="en-US" sz="2100" dirty="0"/>
              <a:t>(</a:t>
            </a:r>
            <a:r>
              <a:rPr lang="en-US" sz="2100" i="1" dirty="0"/>
              <a:t>x</a:t>
            </a:r>
            <a:r>
              <a:rPr lang="en-US" sz="2100" dirty="0"/>
              <a:t>).  The set of all values of </a:t>
            </a:r>
            <a:r>
              <a:rPr lang="en-US" sz="2100" i="1" dirty="0"/>
              <a:t>f</a:t>
            </a:r>
            <a:r>
              <a:rPr lang="en-US" sz="2100" dirty="0"/>
              <a:t> is called the </a:t>
            </a:r>
            <a:r>
              <a:rPr lang="en-US" sz="2100" b="1" dirty="0"/>
              <a:t>range</a:t>
            </a:r>
            <a:r>
              <a:rPr lang="en-US" sz="2100" dirty="0"/>
              <a:t> or </a:t>
            </a:r>
            <a:r>
              <a:rPr lang="en-US" sz="2100" b="1" dirty="0"/>
              <a:t>the image of </a:t>
            </a:r>
            <a:r>
              <a:rPr lang="en-US" sz="2100" b="1" i="1" dirty="0"/>
              <a:t>X</a:t>
            </a:r>
            <a:r>
              <a:rPr lang="en-US" sz="2100" dirty="0"/>
              <a:t>.  Given a value, </a:t>
            </a:r>
            <a:r>
              <a:rPr lang="en-US" sz="2100" i="1" dirty="0"/>
              <a:t>y</a:t>
            </a:r>
            <a:r>
              <a:rPr lang="en-US" sz="2100" dirty="0"/>
              <a:t>, in the domain, if there is an </a:t>
            </a:r>
            <a:r>
              <a:rPr lang="en-US" sz="2100" i="1" dirty="0"/>
              <a:t>x</a:t>
            </a:r>
            <a:r>
              <a:rPr lang="en-US" sz="2100" dirty="0"/>
              <a:t> in the range that maps to </a:t>
            </a:r>
            <a:r>
              <a:rPr lang="en-US" sz="2100" i="1" dirty="0"/>
              <a:t>y</a:t>
            </a:r>
            <a:r>
              <a:rPr lang="en-US" sz="2100" dirty="0"/>
              <a:t>, i.e. a value such that </a:t>
            </a:r>
            <a:r>
              <a:rPr lang="en-US" sz="2100" i="1" dirty="0"/>
              <a:t>f</a:t>
            </a:r>
            <a:r>
              <a:rPr lang="en-US" sz="2100" dirty="0"/>
              <a:t>(</a:t>
            </a:r>
            <a:r>
              <a:rPr lang="en-US" sz="2100" i="1" dirty="0"/>
              <a:t>x</a:t>
            </a:r>
            <a:r>
              <a:rPr lang="en-US" sz="2100" dirty="0"/>
              <a:t>) = </a:t>
            </a:r>
            <a:r>
              <a:rPr lang="en-US" sz="2100" i="1" dirty="0"/>
              <a:t>y</a:t>
            </a:r>
            <a:r>
              <a:rPr lang="en-US" sz="2100" dirty="0"/>
              <a:t>, that </a:t>
            </a:r>
            <a:r>
              <a:rPr lang="en-US" sz="2100" i="1" dirty="0"/>
              <a:t>x</a:t>
            </a:r>
            <a:r>
              <a:rPr lang="en-US" sz="2100" dirty="0"/>
              <a:t> is called the </a:t>
            </a:r>
            <a:r>
              <a:rPr lang="en-US" sz="2100" b="1" dirty="0"/>
              <a:t>preimage</a:t>
            </a:r>
            <a:r>
              <a:rPr lang="en-US" sz="2100" dirty="0"/>
              <a:t> or </a:t>
            </a:r>
            <a:r>
              <a:rPr lang="en-US" sz="2100" b="1" dirty="0"/>
              <a:t>inverse image</a:t>
            </a:r>
            <a:r>
              <a:rPr lang="en-US" sz="2100" dirty="0"/>
              <a:t> of </a:t>
            </a:r>
            <a:r>
              <a:rPr lang="en-US" sz="2100" i="1" dirty="0"/>
              <a:t>y</a:t>
            </a:r>
            <a:r>
              <a:rPr lang="en-US" sz="2100" dirty="0"/>
              <a:t>.</a:t>
            </a:r>
          </a:p>
        </p:txBody>
      </p:sp>
    </p:spTree>
    <p:extLst>
      <p:ext uri="{BB962C8B-B14F-4D97-AF65-F5344CB8AC3E}">
        <p14:creationId xmlns:p14="http://schemas.microsoft.com/office/powerpoint/2010/main" val="1539469437"/>
      </p:ext>
    </p:extLst>
  </p:cSld>
  <p:clrMapOvr>
    <a:masterClrMapping/>
  </p:clrMapOvr>
  <mc:AlternateContent xmlns:mc="http://schemas.openxmlformats.org/markup-compatibility/2006" xmlns:p14="http://schemas.microsoft.com/office/powerpoint/2010/main">
    <mc:Choice Requires="p14">
      <p:transition spd="slow" p14:dur="2000" advTm="165524"/>
    </mc:Choice>
    <mc:Fallback xmlns="">
      <p:transition spd="slow" advTm="16552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50000"/>
                  </a:schemeClr>
                </a:solidFill>
              </a:rPr>
              <a:t>Functions</a:t>
            </a:r>
          </a:p>
        </p:txBody>
      </p:sp>
      <p:sp>
        <p:nvSpPr>
          <p:cNvPr id="3" name="Oval 2">
            <a:extLst>
              <a:ext uri="{FF2B5EF4-FFF2-40B4-BE49-F238E27FC236}">
                <a16:creationId xmlns:a16="http://schemas.microsoft.com/office/drawing/2014/main" id="{839BE9F0-260B-44FD-8B88-358E1B739E41}"/>
              </a:ext>
            </a:extLst>
          </p:cNvPr>
          <p:cNvSpPr/>
          <p:nvPr/>
        </p:nvSpPr>
        <p:spPr>
          <a:xfrm>
            <a:off x="1752600" y="1200150"/>
            <a:ext cx="1752600" cy="3276600"/>
          </a:xfrm>
          <a:prstGeom prst="ellipse">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TextBox 3">
            <a:extLst>
              <a:ext uri="{FF2B5EF4-FFF2-40B4-BE49-F238E27FC236}">
                <a16:creationId xmlns:a16="http://schemas.microsoft.com/office/drawing/2014/main" id="{FDDED2C2-833C-4FE1-9C24-82897C8E19CB}"/>
              </a:ext>
            </a:extLst>
          </p:cNvPr>
          <p:cNvSpPr txBox="1"/>
          <p:nvPr/>
        </p:nvSpPr>
        <p:spPr>
          <a:xfrm>
            <a:off x="2482065" y="1352550"/>
            <a:ext cx="293670" cy="2862322"/>
          </a:xfrm>
          <a:prstGeom prst="rect">
            <a:avLst/>
          </a:prstGeom>
          <a:noFill/>
        </p:spPr>
        <p:txBody>
          <a:bodyPr wrap="none" rtlCol="0">
            <a:spAutoFit/>
          </a:bodyPr>
          <a:lstStyle/>
          <a:p>
            <a:r>
              <a:rPr lang="en-US" i="1" dirty="0"/>
              <a:t>a</a:t>
            </a:r>
            <a:endParaRPr lang="en-US" dirty="0"/>
          </a:p>
          <a:p>
            <a:endParaRPr lang="en-US" i="1" dirty="0"/>
          </a:p>
          <a:p>
            <a:endParaRPr lang="en-US" i="1" dirty="0"/>
          </a:p>
          <a:p>
            <a:r>
              <a:rPr lang="en-US" i="1" dirty="0"/>
              <a:t>b</a:t>
            </a:r>
          </a:p>
          <a:p>
            <a:endParaRPr lang="en-US" i="1" dirty="0"/>
          </a:p>
          <a:p>
            <a:endParaRPr lang="en-US" i="1" dirty="0"/>
          </a:p>
          <a:p>
            <a:r>
              <a:rPr lang="en-US" i="1" dirty="0"/>
              <a:t>c</a:t>
            </a:r>
          </a:p>
          <a:p>
            <a:endParaRPr lang="en-US" i="1" dirty="0"/>
          </a:p>
          <a:p>
            <a:endParaRPr lang="en-US" i="1" dirty="0"/>
          </a:p>
          <a:p>
            <a:r>
              <a:rPr lang="en-US" i="1" dirty="0"/>
              <a:t>d</a:t>
            </a:r>
          </a:p>
        </p:txBody>
      </p:sp>
      <p:sp>
        <p:nvSpPr>
          <p:cNvPr id="5" name="Oval 4">
            <a:extLst>
              <a:ext uri="{FF2B5EF4-FFF2-40B4-BE49-F238E27FC236}">
                <a16:creationId xmlns:a16="http://schemas.microsoft.com/office/drawing/2014/main" id="{1D864A8C-C75A-45E5-A0F2-A0E5411DF5F1}"/>
              </a:ext>
            </a:extLst>
          </p:cNvPr>
          <p:cNvSpPr/>
          <p:nvPr/>
        </p:nvSpPr>
        <p:spPr>
          <a:xfrm>
            <a:off x="5676902" y="1200150"/>
            <a:ext cx="1752600" cy="3276600"/>
          </a:xfrm>
          <a:prstGeom prst="ellipse">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TextBox 5">
            <a:extLst>
              <a:ext uri="{FF2B5EF4-FFF2-40B4-BE49-F238E27FC236}">
                <a16:creationId xmlns:a16="http://schemas.microsoft.com/office/drawing/2014/main" id="{2DD7D7E7-7640-45CE-A326-6FD4CE66B364}"/>
              </a:ext>
            </a:extLst>
          </p:cNvPr>
          <p:cNvSpPr txBox="1"/>
          <p:nvPr/>
        </p:nvSpPr>
        <p:spPr>
          <a:xfrm>
            <a:off x="6406367" y="1352550"/>
            <a:ext cx="298480" cy="2862322"/>
          </a:xfrm>
          <a:prstGeom prst="rect">
            <a:avLst/>
          </a:prstGeom>
          <a:noFill/>
        </p:spPr>
        <p:txBody>
          <a:bodyPr wrap="none" rtlCol="0">
            <a:spAutoFit/>
          </a:bodyPr>
          <a:lstStyle/>
          <a:p>
            <a:r>
              <a:rPr lang="en-US" i="1" dirty="0"/>
              <a:t>p</a:t>
            </a:r>
            <a:endParaRPr lang="en-US" dirty="0"/>
          </a:p>
          <a:p>
            <a:endParaRPr lang="en-US" i="1" dirty="0"/>
          </a:p>
          <a:p>
            <a:endParaRPr lang="en-US" i="1" dirty="0"/>
          </a:p>
          <a:p>
            <a:r>
              <a:rPr lang="en-US" i="1" dirty="0"/>
              <a:t>q</a:t>
            </a:r>
          </a:p>
          <a:p>
            <a:endParaRPr lang="en-US" i="1" dirty="0"/>
          </a:p>
          <a:p>
            <a:endParaRPr lang="en-US" i="1" dirty="0"/>
          </a:p>
          <a:p>
            <a:r>
              <a:rPr lang="en-US" i="1" dirty="0"/>
              <a:t>r</a:t>
            </a:r>
          </a:p>
          <a:p>
            <a:endParaRPr lang="en-US" i="1" dirty="0"/>
          </a:p>
          <a:p>
            <a:endParaRPr lang="en-US" i="1" dirty="0"/>
          </a:p>
          <a:p>
            <a:r>
              <a:rPr lang="en-US" i="1" dirty="0"/>
              <a:t>s</a:t>
            </a:r>
          </a:p>
        </p:txBody>
      </p:sp>
      <p:cxnSp>
        <p:nvCxnSpPr>
          <p:cNvPr id="8" name="Straight Arrow Connector 7">
            <a:extLst>
              <a:ext uri="{FF2B5EF4-FFF2-40B4-BE49-F238E27FC236}">
                <a16:creationId xmlns:a16="http://schemas.microsoft.com/office/drawing/2014/main" id="{D09DDF1B-BEE6-4AA3-AB20-6FE97E1CF636}"/>
              </a:ext>
            </a:extLst>
          </p:cNvPr>
          <p:cNvCxnSpPr/>
          <p:nvPr/>
        </p:nvCxnSpPr>
        <p:spPr>
          <a:xfrm>
            <a:off x="2819400" y="1581150"/>
            <a:ext cx="358696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0CF7EAF8-4314-4A7F-A74B-E67579A29B1C}"/>
              </a:ext>
            </a:extLst>
          </p:cNvPr>
          <p:cNvCxnSpPr>
            <a:cxnSpLocks/>
          </p:cNvCxnSpPr>
          <p:nvPr/>
        </p:nvCxnSpPr>
        <p:spPr>
          <a:xfrm>
            <a:off x="2819400" y="2370044"/>
            <a:ext cx="3586967" cy="811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8DDFC845-FE99-4A64-97D7-ED3F3AAE48D0}"/>
              </a:ext>
            </a:extLst>
          </p:cNvPr>
          <p:cNvCxnSpPr>
            <a:cxnSpLocks/>
          </p:cNvCxnSpPr>
          <p:nvPr/>
        </p:nvCxnSpPr>
        <p:spPr>
          <a:xfrm>
            <a:off x="2819399" y="3181350"/>
            <a:ext cx="3586967" cy="811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F449401A-1996-4613-BB42-59AB55745BBC}"/>
              </a:ext>
            </a:extLst>
          </p:cNvPr>
          <p:cNvCxnSpPr>
            <a:cxnSpLocks/>
          </p:cNvCxnSpPr>
          <p:nvPr/>
        </p:nvCxnSpPr>
        <p:spPr>
          <a:xfrm flipV="1">
            <a:off x="2797568" y="3228245"/>
            <a:ext cx="3608798" cy="8230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3072988"/>
      </p:ext>
    </p:extLst>
  </p:cSld>
  <p:clrMapOvr>
    <a:masterClrMapping/>
  </p:clrMapOvr>
  <mc:AlternateContent xmlns:mc="http://schemas.openxmlformats.org/markup-compatibility/2006" xmlns:p14="http://schemas.microsoft.com/office/powerpoint/2010/main">
    <mc:Choice Requires="p14">
      <p:transition spd="slow" p14:dur="2000" advTm="165524"/>
    </mc:Choice>
    <mc:Fallback xmlns="">
      <p:transition spd="slow" advTm="16552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lumMod val="50000"/>
                  </a:schemeClr>
                </a:solidFill>
              </a:rPr>
              <a:t>Functions</a:t>
            </a:r>
          </a:p>
        </p:txBody>
      </p:sp>
      <p:sp>
        <p:nvSpPr>
          <p:cNvPr id="3" name="Oval 2">
            <a:extLst>
              <a:ext uri="{FF2B5EF4-FFF2-40B4-BE49-F238E27FC236}">
                <a16:creationId xmlns:a16="http://schemas.microsoft.com/office/drawing/2014/main" id="{839BE9F0-260B-44FD-8B88-358E1B739E41}"/>
              </a:ext>
            </a:extLst>
          </p:cNvPr>
          <p:cNvSpPr/>
          <p:nvPr/>
        </p:nvSpPr>
        <p:spPr>
          <a:xfrm>
            <a:off x="228600" y="1352550"/>
            <a:ext cx="1752600" cy="3276600"/>
          </a:xfrm>
          <a:prstGeom prst="ellipse">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TextBox 3">
            <a:extLst>
              <a:ext uri="{FF2B5EF4-FFF2-40B4-BE49-F238E27FC236}">
                <a16:creationId xmlns:a16="http://schemas.microsoft.com/office/drawing/2014/main" id="{FDDED2C2-833C-4FE1-9C24-82897C8E19CB}"/>
              </a:ext>
            </a:extLst>
          </p:cNvPr>
          <p:cNvSpPr txBox="1"/>
          <p:nvPr/>
        </p:nvSpPr>
        <p:spPr>
          <a:xfrm>
            <a:off x="958065" y="1504950"/>
            <a:ext cx="293670" cy="2862322"/>
          </a:xfrm>
          <a:prstGeom prst="rect">
            <a:avLst/>
          </a:prstGeom>
          <a:noFill/>
        </p:spPr>
        <p:txBody>
          <a:bodyPr wrap="none" rtlCol="0">
            <a:spAutoFit/>
          </a:bodyPr>
          <a:lstStyle/>
          <a:p>
            <a:r>
              <a:rPr lang="en-US" i="1" dirty="0"/>
              <a:t>a</a:t>
            </a:r>
            <a:endParaRPr lang="en-US" dirty="0"/>
          </a:p>
          <a:p>
            <a:endParaRPr lang="en-US" i="1" dirty="0"/>
          </a:p>
          <a:p>
            <a:endParaRPr lang="en-US" i="1" dirty="0"/>
          </a:p>
          <a:p>
            <a:r>
              <a:rPr lang="en-US" i="1" dirty="0"/>
              <a:t>b</a:t>
            </a:r>
          </a:p>
          <a:p>
            <a:endParaRPr lang="en-US" i="1" dirty="0"/>
          </a:p>
          <a:p>
            <a:endParaRPr lang="en-US" i="1" dirty="0"/>
          </a:p>
          <a:p>
            <a:r>
              <a:rPr lang="en-US" i="1" dirty="0"/>
              <a:t>c</a:t>
            </a:r>
          </a:p>
          <a:p>
            <a:endParaRPr lang="en-US" i="1" dirty="0"/>
          </a:p>
          <a:p>
            <a:endParaRPr lang="en-US" i="1" dirty="0"/>
          </a:p>
          <a:p>
            <a:r>
              <a:rPr lang="en-US" i="1" dirty="0"/>
              <a:t>d</a:t>
            </a:r>
          </a:p>
        </p:txBody>
      </p:sp>
      <p:sp>
        <p:nvSpPr>
          <p:cNvPr id="5" name="Oval 4">
            <a:extLst>
              <a:ext uri="{FF2B5EF4-FFF2-40B4-BE49-F238E27FC236}">
                <a16:creationId xmlns:a16="http://schemas.microsoft.com/office/drawing/2014/main" id="{1D864A8C-C75A-45E5-A0F2-A0E5411DF5F1}"/>
              </a:ext>
            </a:extLst>
          </p:cNvPr>
          <p:cNvSpPr/>
          <p:nvPr/>
        </p:nvSpPr>
        <p:spPr>
          <a:xfrm>
            <a:off x="2628902" y="1352550"/>
            <a:ext cx="1752600" cy="3276600"/>
          </a:xfrm>
          <a:prstGeom prst="ellipse">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TextBox 5">
            <a:extLst>
              <a:ext uri="{FF2B5EF4-FFF2-40B4-BE49-F238E27FC236}">
                <a16:creationId xmlns:a16="http://schemas.microsoft.com/office/drawing/2014/main" id="{2DD7D7E7-7640-45CE-A326-6FD4CE66B364}"/>
              </a:ext>
            </a:extLst>
          </p:cNvPr>
          <p:cNvSpPr txBox="1"/>
          <p:nvPr/>
        </p:nvSpPr>
        <p:spPr>
          <a:xfrm>
            <a:off x="3358367" y="1504950"/>
            <a:ext cx="298480" cy="2862322"/>
          </a:xfrm>
          <a:prstGeom prst="rect">
            <a:avLst/>
          </a:prstGeom>
          <a:noFill/>
        </p:spPr>
        <p:txBody>
          <a:bodyPr wrap="none" rtlCol="0">
            <a:spAutoFit/>
          </a:bodyPr>
          <a:lstStyle/>
          <a:p>
            <a:r>
              <a:rPr lang="en-US" i="1" dirty="0"/>
              <a:t>p</a:t>
            </a:r>
            <a:endParaRPr lang="en-US" dirty="0"/>
          </a:p>
          <a:p>
            <a:endParaRPr lang="en-US" i="1" dirty="0"/>
          </a:p>
          <a:p>
            <a:endParaRPr lang="en-US" i="1" dirty="0"/>
          </a:p>
          <a:p>
            <a:r>
              <a:rPr lang="en-US" i="1" dirty="0"/>
              <a:t>q</a:t>
            </a:r>
          </a:p>
          <a:p>
            <a:endParaRPr lang="en-US" i="1" dirty="0"/>
          </a:p>
          <a:p>
            <a:endParaRPr lang="en-US" i="1" dirty="0"/>
          </a:p>
          <a:p>
            <a:r>
              <a:rPr lang="en-US" i="1" dirty="0"/>
              <a:t>r</a:t>
            </a:r>
          </a:p>
          <a:p>
            <a:endParaRPr lang="en-US" i="1" dirty="0"/>
          </a:p>
          <a:p>
            <a:endParaRPr lang="en-US" i="1" dirty="0"/>
          </a:p>
          <a:p>
            <a:r>
              <a:rPr lang="en-US" i="1" dirty="0"/>
              <a:t>s</a:t>
            </a:r>
          </a:p>
        </p:txBody>
      </p:sp>
      <p:cxnSp>
        <p:nvCxnSpPr>
          <p:cNvPr id="8" name="Straight Arrow Connector 7">
            <a:extLst>
              <a:ext uri="{FF2B5EF4-FFF2-40B4-BE49-F238E27FC236}">
                <a16:creationId xmlns:a16="http://schemas.microsoft.com/office/drawing/2014/main" id="{D09DDF1B-BEE6-4AA3-AB20-6FE97E1CF636}"/>
              </a:ext>
            </a:extLst>
          </p:cNvPr>
          <p:cNvCxnSpPr>
            <a:cxnSpLocks/>
          </p:cNvCxnSpPr>
          <p:nvPr/>
        </p:nvCxnSpPr>
        <p:spPr>
          <a:xfrm>
            <a:off x="1295400" y="1733550"/>
            <a:ext cx="206296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0CF7EAF8-4314-4A7F-A74B-E67579A29B1C}"/>
              </a:ext>
            </a:extLst>
          </p:cNvPr>
          <p:cNvCxnSpPr>
            <a:cxnSpLocks/>
          </p:cNvCxnSpPr>
          <p:nvPr/>
        </p:nvCxnSpPr>
        <p:spPr>
          <a:xfrm>
            <a:off x="1295400" y="2522444"/>
            <a:ext cx="2062967" cy="811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8DDFC845-FE99-4A64-97D7-ED3F3AAE48D0}"/>
              </a:ext>
            </a:extLst>
          </p:cNvPr>
          <p:cNvCxnSpPr>
            <a:cxnSpLocks/>
          </p:cNvCxnSpPr>
          <p:nvPr/>
        </p:nvCxnSpPr>
        <p:spPr>
          <a:xfrm>
            <a:off x="1295399" y="3333750"/>
            <a:ext cx="2062968" cy="8699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F449401A-1996-4613-BB42-59AB55745BBC}"/>
              </a:ext>
            </a:extLst>
          </p:cNvPr>
          <p:cNvCxnSpPr>
            <a:cxnSpLocks/>
          </p:cNvCxnSpPr>
          <p:nvPr/>
        </p:nvCxnSpPr>
        <p:spPr>
          <a:xfrm flipV="1">
            <a:off x="1273568" y="3333750"/>
            <a:ext cx="2084799" cy="8699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708C4BA9-C1EF-492A-93D2-695B0029DD0F}"/>
              </a:ext>
            </a:extLst>
          </p:cNvPr>
          <p:cNvCxnSpPr>
            <a:cxnSpLocks/>
          </p:cNvCxnSpPr>
          <p:nvPr/>
        </p:nvCxnSpPr>
        <p:spPr>
          <a:xfrm>
            <a:off x="1284483" y="1722345"/>
            <a:ext cx="2062967" cy="811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6A595DAE-EE80-4004-B7D8-23BB84EA0AB8}"/>
              </a:ext>
            </a:extLst>
          </p:cNvPr>
          <p:cNvSpPr/>
          <p:nvPr/>
        </p:nvSpPr>
        <p:spPr>
          <a:xfrm>
            <a:off x="4838698" y="1352550"/>
            <a:ext cx="1752600" cy="3276600"/>
          </a:xfrm>
          <a:prstGeom prst="ellipse">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 name="TextBox 16">
            <a:extLst>
              <a:ext uri="{FF2B5EF4-FFF2-40B4-BE49-F238E27FC236}">
                <a16:creationId xmlns:a16="http://schemas.microsoft.com/office/drawing/2014/main" id="{626576B3-292C-4E3C-9D30-EF269E9124E0}"/>
              </a:ext>
            </a:extLst>
          </p:cNvPr>
          <p:cNvSpPr txBox="1"/>
          <p:nvPr/>
        </p:nvSpPr>
        <p:spPr>
          <a:xfrm>
            <a:off x="5568163" y="1504950"/>
            <a:ext cx="293670" cy="2862322"/>
          </a:xfrm>
          <a:prstGeom prst="rect">
            <a:avLst/>
          </a:prstGeom>
          <a:noFill/>
        </p:spPr>
        <p:txBody>
          <a:bodyPr wrap="none" rtlCol="0">
            <a:spAutoFit/>
          </a:bodyPr>
          <a:lstStyle/>
          <a:p>
            <a:r>
              <a:rPr lang="en-US" i="1" dirty="0"/>
              <a:t>a</a:t>
            </a:r>
            <a:endParaRPr lang="en-US" dirty="0"/>
          </a:p>
          <a:p>
            <a:endParaRPr lang="en-US" i="1" dirty="0"/>
          </a:p>
          <a:p>
            <a:endParaRPr lang="en-US" i="1" dirty="0"/>
          </a:p>
          <a:p>
            <a:r>
              <a:rPr lang="en-US" i="1" dirty="0"/>
              <a:t>b</a:t>
            </a:r>
          </a:p>
          <a:p>
            <a:endParaRPr lang="en-US" i="1" dirty="0"/>
          </a:p>
          <a:p>
            <a:endParaRPr lang="en-US" i="1" dirty="0"/>
          </a:p>
          <a:p>
            <a:r>
              <a:rPr lang="en-US" i="1" dirty="0"/>
              <a:t>c</a:t>
            </a:r>
          </a:p>
          <a:p>
            <a:endParaRPr lang="en-US" i="1" dirty="0"/>
          </a:p>
          <a:p>
            <a:endParaRPr lang="en-US" i="1" dirty="0"/>
          </a:p>
          <a:p>
            <a:r>
              <a:rPr lang="en-US" i="1" dirty="0"/>
              <a:t>d</a:t>
            </a:r>
          </a:p>
        </p:txBody>
      </p:sp>
      <p:sp>
        <p:nvSpPr>
          <p:cNvPr id="18" name="Oval 17">
            <a:extLst>
              <a:ext uri="{FF2B5EF4-FFF2-40B4-BE49-F238E27FC236}">
                <a16:creationId xmlns:a16="http://schemas.microsoft.com/office/drawing/2014/main" id="{53018468-B3A2-4D51-862C-0020388D0B7D}"/>
              </a:ext>
            </a:extLst>
          </p:cNvPr>
          <p:cNvSpPr/>
          <p:nvPr/>
        </p:nvSpPr>
        <p:spPr>
          <a:xfrm>
            <a:off x="7239000" y="1352550"/>
            <a:ext cx="1752600" cy="3276600"/>
          </a:xfrm>
          <a:prstGeom prst="ellipse">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9" name="TextBox 18">
            <a:extLst>
              <a:ext uri="{FF2B5EF4-FFF2-40B4-BE49-F238E27FC236}">
                <a16:creationId xmlns:a16="http://schemas.microsoft.com/office/drawing/2014/main" id="{7DC697ED-94C9-4148-8644-D3676C1DFC7E}"/>
              </a:ext>
            </a:extLst>
          </p:cNvPr>
          <p:cNvSpPr txBox="1"/>
          <p:nvPr/>
        </p:nvSpPr>
        <p:spPr>
          <a:xfrm>
            <a:off x="7968465" y="1504950"/>
            <a:ext cx="298480" cy="2862322"/>
          </a:xfrm>
          <a:prstGeom prst="rect">
            <a:avLst/>
          </a:prstGeom>
          <a:noFill/>
        </p:spPr>
        <p:txBody>
          <a:bodyPr wrap="none" rtlCol="0">
            <a:spAutoFit/>
          </a:bodyPr>
          <a:lstStyle/>
          <a:p>
            <a:r>
              <a:rPr lang="en-US" i="1" dirty="0"/>
              <a:t>p</a:t>
            </a:r>
            <a:endParaRPr lang="en-US" dirty="0"/>
          </a:p>
          <a:p>
            <a:endParaRPr lang="en-US" i="1" dirty="0"/>
          </a:p>
          <a:p>
            <a:endParaRPr lang="en-US" i="1" dirty="0"/>
          </a:p>
          <a:p>
            <a:r>
              <a:rPr lang="en-US" i="1" dirty="0"/>
              <a:t>q</a:t>
            </a:r>
          </a:p>
          <a:p>
            <a:endParaRPr lang="en-US" i="1" dirty="0"/>
          </a:p>
          <a:p>
            <a:endParaRPr lang="en-US" i="1" dirty="0"/>
          </a:p>
          <a:p>
            <a:r>
              <a:rPr lang="en-US" i="1" dirty="0"/>
              <a:t>r</a:t>
            </a:r>
          </a:p>
          <a:p>
            <a:endParaRPr lang="en-US" i="1" dirty="0"/>
          </a:p>
          <a:p>
            <a:endParaRPr lang="en-US" i="1" dirty="0"/>
          </a:p>
          <a:p>
            <a:r>
              <a:rPr lang="en-US" i="1" dirty="0"/>
              <a:t>s</a:t>
            </a:r>
          </a:p>
        </p:txBody>
      </p:sp>
      <p:cxnSp>
        <p:nvCxnSpPr>
          <p:cNvPr id="20" name="Straight Arrow Connector 19">
            <a:extLst>
              <a:ext uri="{FF2B5EF4-FFF2-40B4-BE49-F238E27FC236}">
                <a16:creationId xmlns:a16="http://schemas.microsoft.com/office/drawing/2014/main" id="{AC87DEF8-CEA2-41C4-81DB-0C10DEBBBAFC}"/>
              </a:ext>
            </a:extLst>
          </p:cNvPr>
          <p:cNvCxnSpPr>
            <a:cxnSpLocks/>
          </p:cNvCxnSpPr>
          <p:nvPr/>
        </p:nvCxnSpPr>
        <p:spPr>
          <a:xfrm>
            <a:off x="5905498" y="1733550"/>
            <a:ext cx="206296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F7B2A2B2-212E-42BE-B779-2F2D003AFF0A}"/>
              </a:ext>
            </a:extLst>
          </p:cNvPr>
          <p:cNvCxnSpPr>
            <a:cxnSpLocks/>
          </p:cNvCxnSpPr>
          <p:nvPr/>
        </p:nvCxnSpPr>
        <p:spPr>
          <a:xfrm>
            <a:off x="5905497" y="3333750"/>
            <a:ext cx="2062968" cy="8699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31B169A6-9451-4836-902C-196F78473601}"/>
              </a:ext>
            </a:extLst>
          </p:cNvPr>
          <p:cNvCxnSpPr>
            <a:cxnSpLocks/>
          </p:cNvCxnSpPr>
          <p:nvPr/>
        </p:nvCxnSpPr>
        <p:spPr>
          <a:xfrm flipV="1">
            <a:off x="5883666" y="3333750"/>
            <a:ext cx="2084799" cy="8699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26" name="Object 25">
            <a:extLst>
              <a:ext uri="{FF2B5EF4-FFF2-40B4-BE49-F238E27FC236}">
                <a16:creationId xmlns:a16="http://schemas.microsoft.com/office/drawing/2014/main" id="{67D698CD-6170-46E5-A839-226B684804E7}"/>
              </a:ext>
            </a:extLst>
          </p:cNvPr>
          <p:cNvGraphicFramePr>
            <a:graphicFrameLocks noChangeAspect="1"/>
          </p:cNvGraphicFramePr>
          <p:nvPr>
            <p:extLst>
              <p:ext uri="{D42A27DB-BD31-4B8C-83A1-F6EECF244321}">
                <p14:modId xmlns:p14="http://schemas.microsoft.com/office/powerpoint/2010/main" val="3393004427"/>
              </p:ext>
            </p:extLst>
          </p:nvPr>
        </p:nvGraphicFramePr>
        <p:xfrm>
          <a:off x="3136900" y="971550"/>
          <a:ext cx="2870200" cy="292100"/>
        </p:xfrm>
        <a:graphic>
          <a:graphicData uri="http://schemas.openxmlformats.org/presentationml/2006/ole">
            <mc:AlternateContent xmlns:mc="http://schemas.openxmlformats.org/markup-compatibility/2006">
              <mc:Choice xmlns:v="urn:schemas-microsoft-com:vml" Requires="v">
                <p:oleObj spid="_x0000_s15363" name="Equation" r:id="rId4" imgW="2869920" imgH="291960" progId="Equation.DSMT4">
                  <p:embed/>
                </p:oleObj>
              </mc:Choice>
              <mc:Fallback>
                <p:oleObj name="Equation" r:id="rId4" imgW="2869920" imgH="291960" progId="Equation.DSMT4">
                  <p:embed/>
                  <p:pic>
                    <p:nvPicPr>
                      <p:cNvPr id="0" name=""/>
                      <p:cNvPicPr/>
                      <p:nvPr/>
                    </p:nvPicPr>
                    <p:blipFill>
                      <a:blip r:embed="rId5"/>
                      <a:stretch>
                        <a:fillRect/>
                      </a:stretch>
                    </p:blipFill>
                    <p:spPr>
                      <a:xfrm>
                        <a:off x="3136900" y="971550"/>
                        <a:ext cx="2870200" cy="292100"/>
                      </a:xfrm>
                      <a:prstGeom prst="rect">
                        <a:avLst/>
                      </a:prstGeom>
                    </p:spPr>
                  </p:pic>
                </p:oleObj>
              </mc:Fallback>
            </mc:AlternateContent>
          </a:graphicData>
        </a:graphic>
      </p:graphicFrame>
    </p:spTree>
    <p:extLst>
      <p:ext uri="{BB962C8B-B14F-4D97-AF65-F5344CB8AC3E}">
        <p14:creationId xmlns:p14="http://schemas.microsoft.com/office/powerpoint/2010/main" val="3905747558"/>
      </p:ext>
    </p:extLst>
  </p:cSld>
  <p:clrMapOvr>
    <a:masterClrMapping/>
  </p:clrMapOvr>
  <mc:AlternateContent xmlns:mc="http://schemas.openxmlformats.org/markup-compatibility/2006" xmlns:p14="http://schemas.microsoft.com/office/powerpoint/2010/main">
    <mc:Choice Requires="p14">
      <p:transition spd="slow" p14:dur="2000" advTm="165524"/>
    </mc:Choice>
    <mc:Fallback xmlns="">
      <p:transition spd="slow" advTm="16552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lumMod val="50000"/>
                  </a:schemeClr>
                </a:solidFill>
              </a:rPr>
              <a:t>What's Next</a:t>
            </a:r>
          </a:p>
        </p:txBody>
      </p:sp>
    </p:spTree>
    <p:extLst>
      <p:ext uri="{BB962C8B-B14F-4D97-AF65-F5344CB8AC3E}">
        <p14:creationId xmlns:p14="http://schemas.microsoft.com/office/powerpoint/2010/main" val="2577313335"/>
      </p:ext>
    </p:extLst>
  </p:cSld>
  <p:clrMapOvr>
    <a:masterClrMapping/>
  </p:clrMapOvr>
  <mc:AlternateContent xmlns:mc="http://schemas.openxmlformats.org/markup-compatibility/2006" xmlns:p14="http://schemas.microsoft.com/office/powerpoint/2010/main">
    <mc:Choice Requires="p14">
      <p:transition spd="slow" p14:dur="2000" advTm="21021"/>
    </mc:Choice>
    <mc:Fallback xmlns="">
      <p:transition spd="slow" advTm="21021"/>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3306</TotalTime>
  <Words>907</Words>
  <Application>Microsoft Office PowerPoint</Application>
  <PresentationFormat>On-screen Show (16:9)</PresentationFormat>
  <Paragraphs>94</Paragraphs>
  <Slides>6</Slides>
  <Notes>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3" baseType="lpstr">
      <vt:lpstr>Bookman Old Style</vt:lpstr>
      <vt:lpstr>Calibri</vt:lpstr>
      <vt:lpstr>Gill Sans MT</vt:lpstr>
      <vt:lpstr>Wingdings</vt:lpstr>
      <vt:lpstr>Wingdings 3</vt:lpstr>
      <vt:lpstr>Origin</vt:lpstr>
      <vt:lpstr>MathType 6.0 Equation</vt:lpstr>
      <vt:lpstr>Sets and Functions</vt:lpstr>
      <vt:lpstr>Functions</vt:lpstr>
      <vt:lpstr>Functions</vt:lpstr>
      <vt:lpstr>Functions</vt:lpstr>
      <vt:lpstr>Functions</vt:lpstr>
      <vt:lpstr>What's Next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gallen</dc:creator>
  <cp:lastModifiedBy>Allen, Gregory</cp:lastModifiedBy>
  <cp:revision>497</cp:revision>
  <dcterms:created xsi:type="dcterms:W3CDTF">2014-11-22T22:42:06Z</dcterms:created>
  <dcterms:modified xsi:type="dcterms:W3CDTF">2022-02-20T03:22:26Z</dcterms:modified>
</cp:coreProperties>
</file>