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6" r:id="rId2"/>
    <p:sldId id="345" r:id="rId3"/>
    <p:sldId id="347" r:id="rId4"/>
    <p:sldId id="346" r:id="rId5"/>
    <p:sldId id="348" r:id="rId6"/>
    <p:sldId id="34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15" autoAdjust="0"/>
  </p:normalViewPr>
  <p:slideViewPr>
    <p:cSldViewPr>
      <p:cViewPr varScale="1">
        <p:scale>
          <a:sx n="87" d="100"/>
          <a:sy n="87" d="100"/>
        </p:scale>
        <p:origin x="58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B8DDF-4646-4AD1-9C4C-6E2A02EFFF95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A73FF-C71E-4941-8E19-ED26DA09FF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0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385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0439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193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A73FF-C71E-4941-8E19-ED26DA09FF9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54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86575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71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64479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1048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42667906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7744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995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658487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17160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8154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043680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4/23/2023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08807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Geometry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5600" y="5181600"/>
            <a:ext cx="9144000" cy="533400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Pairs of Angles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BD83A9E-5FFE-14C6-7D6D-93FAAF035AE3}"/>
              </a:ext>
            </a:extLst>
          </p:cNvPr>
          <p:cNvSpPr/>
          <p:nvPr/>
        </p:nvSpPr>
        <p:spPr>
          <a:xfrm rot="443427">
            <a:off x="1896800" y="3233509"/>
            <a:ext cx="201168" cy="2039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Complementary vs. Supplementary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18F291-1273-CF92-E313-2C4FBB363CC5}"/>
              </a:ext>
            </a:extLst>
          </p:cNvPr>
          <p:cNvSpPr txBox="1"/>
          <p:nvPr/>
        </p:nvSpPr>
        <p:spPr>
          <a:xfrm>
            <a:off x="1600200" y="3433832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89CF987-BC7A-3F5A-9B50-5A885346ADCA}"/>
              </a:ext>
            </a:extLst>
          </p:cNvPr>
          <p:cNvSpPr txBox="1"/>
          <p:nvPr/>
        </p:nvSpPr>
        <p:spPr>
          <a:xfrm>
            <a:off x="2711310" y="22349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B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B6D9AA1-E59B-1977-05AF-A121F5E5A817}"/>
              </a:ext>
            </a:extLst>
          </p:cNvPr>
          <p:cNvCxnSpPr>
            <a:cxnSpLocks/>
          </p:cNvCxnSpPr>
          <p:nvPr/>
        </p:nvCxnSpPr>
        <p:spPr>
          <a:xfrm flipV="1">
            <a:off x="1863970" y="2353820"/>
            <a:ext cx="1542958" cy="1064162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B0FEFA58-7806-E2A5-25C1-079C3BFC572E}"/>
              </a:ext>
            </a:extLst>
          </p:cNvPr>
          <p:cNvSpPr/>
          <p:nvPr/>
        </p:nvSpPr>
        <p:spPr>
          <a:xfrm>
            <a:off x="2981981" y="25852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DB95BCD-F5B1-67EC-3980-C6AA96F2C739}"/>
              </a:ext>
            </a:extLst>
          </p:cNvPr>
          <p:cNvSpPr/>
          <p:nvPr/>
        </p:nvSpPr>
        <p:spPr>
          <a:xfrm>
            <a:off x="3047695" y="355694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AB3AB2E5-94E0-E8B0-1791-6485AA1E7168}"/>
              </a:ext>
            </a:extLst>
          </p:cNvPr>
          <p:cNvCxnSpPr>
            <a:cxnSpLocks/>
          </p:cNvCxnSpPr>
          <p:nvPr/>
        </p:nvCxnSpPr>
        <p:spPr>
          <a:xfrm>
            <a:off x="1863970" y="3417982"/>
            <a:ext cx="1825348" cy="266329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FEF7B942-D111-2823-B2D0-D3F48D089AEF}"/>
              </a:ext>
            </a:extLst>
          </p:cNvPr>
          <p:cNvSpPr txBox="1"/>
          <p:nvPr/>
        </p:nvSpPr>
        <p:spPr>
          <a:xfrm>
            <a:off x="3029659" y="3657600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C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A94D7DB-18FF-3AD6-98D5-444218AF7427}"/>
              </a:ext>
            </a:extLst>
          </p:cNvPr>
          <p:cNvSpPr/>
          <p:nvPr/>
        </p:nvSpPr>
        <p:spPr>
          <a:xfrm>
            <a:off x="1840645" y="337867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F0D6C19-E60E-83BA-6906-DE58BC633B29}"/>
              </a:ext>
            </a:extLst>
          </p:cNvPr>
          <p:cNvSpPr txBox="1"/>
          <p:nvPr/>
        </p:nvSpPr>
        <p:spPr>
          <a:xfrm>
            <a:off x="6354114" y="372729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15B26FC-23B0-B123-E1EF-95105E7B0D61}"/>
              </a:ext>
            </a:extLst>
          </p:cNvPr>
          <p:cNvCxnSpPr>
            <a:cxnSpLocks/>
          </p:cNvCxnSpPr>
          <p:nvPr/>
        </p:nvCxnSpPr>
        <p:spPr>
          <a:xfrm flipH="1" flipV="1">
            <a:off x="5181600" y="3679260"/>
            <a:ext cx="1436284" cy="32181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>
            <a:extLst>
              <a:ext uri="{FF2B5EF4-FFF2-40B4-BE49-F238E27FC236}">
                <a16:creationId xmlns:a16="http://schemas.microsoft.com/office/drawing/2014/main" id="{43DA83C7-F698-F4E5-1063-A15314781408}"/>
              </a:ext>
            </a:extLst>
          </p:cNvPr>
          <p:cNvSpPr/>
          <p:nvPr/>
        </p:nvSpPr>
        <p:spPr>
          <a:xfrm>
            <a:off x="6962709" y="367423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0D57C6D-C641-89B9-E96A-AD35E8B3D715}"/>
              </a:ext>
            </a:extLst>
          </p:cNvPr>
          <p:cNvCxnSpPr>
            <a:cxnSpLocks/>
          </p:cNvCxnSpPr>
          <p:nvPr/>
        </p:nvCxnSpPr>
        <p:spPr>
          <a:xfrm flipV="1">
            <a:off x="6651440" y="2353671"/>
            <a:ext cx="627605" cy="1332603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0FCB831B-D989-E2C2-A38D-48F350DD42AE}"/>
              </a:ext>
            </a:extLst>
          </p:cNvPr>
          <p:cNvSpPr txBox="1"/>
          <p:nvPr/>
        </p:nvSpPr>
        <p:spPr>
          <a:xfrm>
            <a:off x="6944673" y="3774890"/>
            <a:ext cx="280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F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458D4883-F1EC-1896-7766-2F9DA602F124}"/>
              </a:ext>
            </a:extLst>
          </p:cNvPr>
          <p:cNvSpPr/>
          <p:nvPr/>
        </p:nvSpPr>
        <p:spPr>
          <a:xfrm>
            <a:off x="6594559" y="3672134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E626D494-23B6-561C-D21E-3DB563C81D66}"/>
              </a:ext>
            </a:extLst>
          </p:cNvPr>
          <p:cNvCxnSpPr>
            <a:cxnSpLocks/>
          </p:cNvCxnSpPr>
          <p:nvPr/>
        </p:nvCxnSpPr>
        <p:spPr>
          <a:xfrm flipV="1">
            <a:off x="1880309" y="1930400"/>
            <a:ext cx="219075" cy="1476375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8B2EB0C-C953-7A94-F77A-7D7D3840B64D}"/>
              </a:ext>
            </a:extLst>
          </p:cNvPr>
          <p:cNvSpPr txBox="1"/>
          <p:nvPr/>
        </p:nvSpPr>
        <p:spPr>
          <a:xfrm>
            <a:off x="1739760" y="1914292"/>
            <a:ext cx="335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FD812DE-06DE-D331-547F-2E781E6081B3}"/>
              </a:ext>
            </a:extLst>
          </p:cNvPr>
          <p:cNvSpPr/>
          <p:nvPr/>
        </p:nvSpPr>
        <p:spPr>
          <a:xfrm>
            <a:off x="2010431" y="2264541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752F9F-9066-0738-33F5-831C824DF58E}"/>
              </a:ext>
            </a:extLst>
          </p:cNvPr>
          <p:cNvSpPr txBox="1"/>
          <p:nvPr/>
        </p:nvSpPr>
        <p:spPr>
          <a:xfrm>
            <a:off x="2362200" y="4876800"/>
            <a:ext cx="7805791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Two angles are </a:t>
            </a:r>
            <a:r>
              <a:rPr lang="en-US" b="1" dirty="0"/>
              <a:t>complementary</a:t>
            </a:r>
            <a:r>
              <a:rPr lang="en-US" dirty="0"/>
              <a:t> if and only if the sum of their measures is 90</a:t>
            </a:r>
            <a:r>
              <a:rPr lang="en-US" dirty="0">
                <a:sym typeface="Symbol" panose="05050102010706020507" pitchFamily="18" charset="2"/>
              </a:rPr>
              <a:t>.</a:t>
            </a:r>
          </a:p>
          <a:p>
            <a:pPr>
              <a:spcAft>
                <a:spcPts val="1200"/>
              </a:spcAft>
            </a:pPr>
            <a:r>
              <a:rPr lang="en-US" dirty="0"/>
              <a:t>Two angles are </a:t>
            </a:r>
            <a:r>
              <a:rPr lang="en-US" b="1" dirty="0"/>
              <a:t>supplementary</a:t>
            </a:r>
            <a:r>
              <a:rPr lang="en-US" dirty="0"/>
              <a:t> if and only if the sum of their measures is 180</a:t>
            </a:r>
            <a:r>
              <a:rPr lang="en-US" dirty="0">
                <a:sym typeface="Symbol" panose="05050102010706020507" pitchFamily="18" charset="2"/>
              </a:rPr>
              <a:t>.</a:t>
            </a:r>
          </a:p>
          <a:p>
            <a:pPr>
              <a:spcAft>
                <a:spcPts val="1200"/>
              </a:spcAft>
            </a:pPr>
            <a:r>
              <a:rPr lang="en-US" b="1" dirty="0">
                <a:sym typeface="Symbol" panose="05050102010706020507" pitchFamily="18" charset="2"/>
              </a:rPr>
              <a:t>Adjacent angles</a:t>
            </a:r>
            <a:r>
              <a:rPr lang="en-US" dirty="0">
                <a:sym typeface="Symbol" panose="05050102010706020507" pitchFamily="18" charset="2"/>
              </a:rPr>
              <a:t> are two angles that have a common vertex and a common side.</a:t>
            </a:r>
            <a:endParaRPr lang="en-US" b="1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6CF0E01-7A2B-A157-C3F8-A91E9040302E}"/>
              </a:ext>
            </a:extLst>
          </p:cNvPr>
          <p:cNvCxnSpPr>
            <a:cxnSpLocks/>
          </p:cNvCxnSpPr>
          <p:nvPr/>
        </p:nvCxnSpPr>
        <p:spPr>
          <a:xfrm flipH="1" flipV="1">
            <a:off x="7013184" y="3705455"/>
            <a:ext cx="1436284" cy="32181"/>
          </a:xfrm>
          <a:prstGeom prst="straightConnector1">
            <a:avLst/>
          </a:prstGeom>
          <a:ln w="15875"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860BF53-5961-C8D5-01F1-5D683C1C5DE7}"/>
              </a:ext>
            </a:extLst>
          </p:cNvPr>
          <p:cNvCxnSpPr>
            <a:cxnSpLocks/>
          </p:cNvCxnSpPr>
          <p:nvPr/>
        </p:nvCxnSpPr>
        <p:spPr>
          <a:xfrm flipV="1">
            <a:off x="7013564" y="2355069"/>
            <a:ext cx="627605" cy="1332603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A48E2386-C915-E085-0E6D-5868AC7A5DBB}"/>
              </a:ext>
            </a:extLst>
          </p:cNvPr>
          <p:cNvSpPr txBox="1"/>
          <p:nvPr/>
        </p:nvSpPr>
        <p:spPr>
          <a:xfrm>
            <a:off x="7147407" y="3340061"/>
            <a:ext cx="508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8B935F7-4F6F-F800-82FC-5F0634F3CB4A}"/>
              </a:ext>
            </a:extLst>
          </p:cNvPr>
          <p:cNvSpPr txBox="1"/>
          <p:nvPr/>
        </p:nvSpPr>
        <p:spPr>
          <a:xfrm>
            <a:off x="6075014" y="3341459"/>
            <a:ext cx="6238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130</a:t>
            </a:r>
            <a:r>
              <a:rPr lang="en-US" dirty="0">
                <a:sym typeface="Symbol" panose="05050102010706020507" pitchFamily="18" charset="2"/>
              </a:rPr>
              <a:t></a:t>
            </a:r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28E4807-E615-AAED-5A90-65322EA9235C}"/>
              </a:ext>
            </a:extLst>
          </p:cNvPr>
          <p:cNvSpPr txBox="1"/>
          <p:nvPr/>
        </p:nvSpPr>
        <p:spPr>
          <a:xfrm>
            <a:off x="9482835" y="3688189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149D6D9-B1BA-35B7-150B-7BCA0BE59B1F}"/>
              </a:ext>
            </a:extLst>
          </p:cNvPr>
          <p:cNvSpPr txBox="1"/>
          <p:nvPr/>
        </p:nvSpPr>
        <p:spPr>
          <a:xfrm>
            <a:off x="10593945" y="2489324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I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206DE42-6C1D-94EC-17B4-5926376C955C}"/>
              </a:ext>
            </a:extLst>
          </p:cNvPr>
          <p:cNvCxnSpPr>
            <a:cxnSpLocks/>
          </p:cNvCxnSpPr>
          <p:nvPr/>
        </p:nvCxnSpPr>
        <p:spPr>
          <a:xfrm flipV="1">
            <a:off x="9746605" y="2608177"/>
            <a:ext cx="1542958" cy="1064162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5B1FBC69-5E01-AC56-7146-88BF58909F34}"/>
              </a:ext>
            </a:extLst>
          </p:cNvPr>
          <p:cNvSpPr/>
          <p:nvPr/>
        </p:nvSpPr>
        <p:spPr>
          <a:xfrm>
            <a:off x="10864616" y="2839573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D863051-2FA9-CF11-CCA6-0D8A07C5B96A}"/>
              </a:ext>
            </a:extLst>
          </p:cNvPr>
          <p:cNvSpPr/>
          <p:nvPr/>
        </p:nvSpPr>
        <p:spPr>
          <a:xfrm>
            <a:off x="11223945" y="3635129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A8A46879-CF95-626E-96F6-2E5934EA8A4E}"/>
              </a:ext>
            </a:extLst>
          </p:cNvPr>
          <p:cNvCxnSpPr>
            <a:cxnSpLocks/>
          </p:cNvCxnSpPr>
          <p:nvPr/>
        </p:nvCxnSpPr>
        <p:spPr>
          <a:xfrm>
            <a:off x="10040220" y="3496170"/>
            <a:ext cx="1825348" cy="266329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D5F8A043-3B75-4E31-C438-B243FCF24C61}"/>
              </a:ext>
            </a:extLst>
          </p:cNvPr>
          <p:cNvSpPr txBox="1"/>
          <p:nvPr/>
        </p:nvSpPr>
        <p:spPr>
          <a:xfrm>
            <a:off x="11000650" y="3762499"/>
            <a:ext cx="240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J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C45BF13-03D5-B6BC-075C-2E15E8609EBD}"/>
              </a:ext>
            </a:extLst>
          </p:cNvPr>
          <p:cNvCxnSpPr>
            <a:cxnSpLocks/>
          </p:cNvCxnSpPr>
          <p:nvPr/>
        </p:nvCxnSpPr>
        <p:spPr>
          <a:xfrm flipV="1">
            <a:off x="9762944" y="2184757"/>
            <a:ext cx="219075" cy="1476375"/>
          </a:xfrm>
          <a:prstGeom prst="straightConnector1">
            <a:avLst/>
          </a:prstGeom>
          <a:ln w="15875"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D179C02-8A43-7874-69C2-54F7255C3534}"/>
              </a:ext>
            </a:extLst>
          </p:cNvPr>
          <p:cNvSpPr txBox="1"/>
          <p:nvPr/>
        </p:nvSpPr>
        <p:spPr>
          <a:xfrm>
            <a:off x="9622395" y="2168649"/>
            <a:ext cx="34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H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F8593100-682C-3AAF-8B97-810721E0C21A}"/>
              </a:ext>
            </a:extLst>
          </p:cNvPr>
          <p:cNvSpPr/>
          <p:nvPr/>
        </p:nvSpPr>
        <p:spPr>
          <a:xfrm>
            <a:off x="9893066" y="2518898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874F393-5673-769E-FB38-94E1713FD757}"/>
              </a:ext>
            </a:extLst>
          </p:cNvPr>
          <p:cNvSpPr/>
          <p:nvPr/>
        </p:nvSpPr>
        <p:spPr>
          <a:xfrm>
            <a:off x="9724085" y="362529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85CF377-4242-B50D-F800-68E9220015A1}"/>
              </a:ext>
            </a:extLst>
          </p:cNvPr>
          <p:cNvSpPr/>
          <p:nvPr/>
        </p:nvSpPr>
        <p:spPr>
          <a:xfrm>
            <a:off x="9984144" y="3457516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85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  <p:bldP spid="19" grpId="0"/>
      <p:bldP spid="18" grpId="0" animBg="1"/>
      <p:bldP spid="13" grpId="0" animBg="1"/>
      <p:bldP spid="15" grpId="0"/>
      <p:bldP spid="16" grpId="0" animBg="1"/>
      <p:bldP spid="17" grpId="0"/>
      <p:bldP spid="26" grpId="0" animBg="1"/>
      <p:bldP spid="28" grpId="0"/>
      <p:bldP spid="29" grpId="0" animBg="1"/>
      <p:bldP spid="8" grpId="0"/>
      <p:bldP spid="9" grpId="0" animBg="1"/>
      <p:bldP spid="32" grpId="0"/>
      <p:bldP spid="33" grpId="0"/>
      <p:bldP spid="38" grpId="0"/>
      <p:bldP spid="39" grpId="0"/>
      <p:bldP spid="41" grpId="0" animBg="1"/>
      <p:bldP spid="42" grpId="0" animBg="1"/>
      <p:bldP spid="44" grpId="0"/>
      <p:bldP spid="47" grpId="0"/>
      <p:bldP spid="48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Complementary vs. Supplementary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752F9F-9066-0738-33F5-831C824DF58E}"/>
              </a:ext>
            </a:extLst>
          </p:cNvPr>
          <p:cNvSpPr txBox="1"/>
          <p:nvPr/>
        </p:nvSpPr>
        <p:spPr>
          <a:xfrm>
            <a:off x="762000" y="1447800"/>
            <a:ext cx="3958904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What’s the complement of a 42</a:t>
            </a:r>
            <a:r>
              <a:rPr lang="en-US" dirty="0">
                <a:sym typeface="Symbol" panose="05050102010706020507" pitchFamily="18" charset="2"/>
              </a:rPr>
              <a:t> angle?</a:t>
            </a:r>
          </a:p>
          <a:p>
            <a:pPr>
              <a:spcAft>
                <a:spcPts val="1200"/>
              </a:spcAft>
            </a:pPr>
            <a:r>
              <a:rPr lang="en-US" dirty="0">
                <a:sym typeface="Symbol" panose="05050102010706020507" pitchFamily="18" charset="2"/>
              </a:rPr>
              <a:t>What’s the supplement of a 42 angle?</a:t>
            </a:r>
          </a:p>
          <a:p>
            <a:pPr>
              <a:spcAft>
                <a:spcPts val="1200"/>
              </a:spcAft>
            </a:pPr>
            <a:r>
              <a:rPr lang="en-US" dirty="0">
                <a:sym typeface="Symbol" panose="05050102010706020507" pitchFamily="18" charset="2"/>
              </a:rPr>
              <a:t>What’s the complement of a 112 angle?</a:t>
            </a:r>
          </a:p>
        </p:txBody>
      </p:sp>
    </p:spTree>
    <p:extLst>
      <p:ext uri="{BB962C8B-B14F-4D97-AF65-F5344CB8AC3E}">
        <p14:creationId xmlns:p14="http://schemas.microsoft.com/office/powerpoint/2010/main" val="435641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Vertical Angles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752F9F-9066-0738-33F5-831C824DF58E}"/>
              </a:ext>
            </a:extLst>
          </p:cNvPr>
          <p:cNvSpPr txBox="1"/>
          <p:nvPr/>
        </p:nvSpPr>
        <p:spPr>
          <a:xfrm>
            <a:off x="914400" y="5190755"/>
            <a:ext cx="1028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Two crossing lines form four angles.  Each pair of opposite angles are called </a:t>
            </a:r>
            <a:r>
              <a:rPr lang="en-US" b="1" dirty="0"/>
              <a:t>vertical angles</a:t>
            </a:r>
            <a:r>
              <a:rPr lang="en-US" dirty="0"/>
              <a:t>.  Each pair of adjacent angles is called a </a:t>
            </a:r>
            <a:r>
              <a:rPr lang="en-US" b="1" dirty="0"/>
              <a:t>linear pair</a:t>
            </a:r>
            <a:r>
              <a:rPr lang="en-US" dirty="0"/>
              <a:t>.</a:t>
            </a:r>
            <a:endParaRPr lang="en-US" b="1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206DE42-6C1D-94EC-17B4-5926376C955C}"/>
              </a:ext>
            </a:extLst>
          </p:cNvPr>
          <p:cNvCxnSpPr>
            <a:cxnSpLocks/>
          </p:cNvCxnSpPr>
          <p:nvPr/>
        </p:nvCxnSpPr>
        <p:spPr>
          <a:xfrm flipV="1">
            <a:off x="4826484" y="2020678"/>
            <a:ext cx="2790930" cy="1938693"/>
          </a:xfrm>
          <a:prstGeom prst="straightConnector1">
            <a:avLst/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5B1FBC69-5E01-AC56-7146-88BF58909F34}"/>
              </a:ext>
            </a:extLst>
          </p:cNvPr>
          <p:cNvSpPr/>
          <p:nvPr/>
        </p:nvSpPr>
        <p:spPr>
          <a:xfrm>
            <a:off x="7192467" y="2252074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DD863051-2FA9-CF11-CCA6-0D8A07C5B96A}"/>
              </a:ext>
            </a:extLst>
          </p:cNvPr>
          <p:cNvSpPr/>
          <p:nvPr/>
        </p:nvSpPr>
        <p:spPr>
          <a:xfrm>
            <a:off x="5094346" y="371438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C45BF13-03D5-B6BC-075C-2E15E8609EBD}"/>
              </a:ext>
            </a:extLst>
          </p:cNvPr>
          <p:cNvCxnSpPr>
            <a:cxnSpLocks/>
          </p:cNvCxnSpPr>
          <p:nvPr/>
        </p:nvCxnSpPr>
        <p:spPr>
          <a:xfrm flipV="1">
            <a:off x="5857149" y="1597258"/>
            <a:ext cx="452721" cy="2796942"/>
          </a:xfrm>
          <a:prstGeom prst="straightConnector1">
            <a:avLst/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F8593100-682C-3AAF-8B97-810721E0C21A}"/>
              </a:ext>
            </a:extLst>
          </p:cNvPr>
          <p:cNvSpPr/>
          <p:nvPr/>
        </p:nvSpPr>
        <p:spPr>
          <a:xfrm>
            <a:off x="6220917" y="1931399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874F393-5673-769E-FB38-94E1713FD757}"/>
              </a:ext>
            </a:extLst>
          </p:cNvPr>
          <p:cNvSpPr/>
          <p:nvPr/>
        </p:nvSpPr>
        <p:spPr>
          <a:xfrm>
            <a:off x="6031633" y="3052835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385CF377-4242-B50D-F800-68E9220015A1}"/>
              </a:ext>
            </a:extLst>
          </p:cNvPr>
          <p:cNvSpPr/>
          <p:nvPr/>
        </p:nvSpPr>
        <p:spPr>
          <a:xfrm>
            <a:off x="5873845" y="4025717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B6E31E-5902-1B0B-0215-99586340186F}"/>
              </a:ext>
            </a:extLst>
          </p:cNvPr>
          <p:cNvSpPr txBox="1"/>
          <p:nvPr/>
        </p:nvSpPr>
        <p:spPr>
          <a:xfrm>
            <a:off x="5690762" y="328627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7307DB-4CEE-E5A9-5E6B-EEDC34826987}"/>
              </a:ext>
            </a:extLst>
          </p:cNvPr>
          <p:cNvSpPr txBox="1"/>
          <p:nvPr/>
        </p:nvSpPr>
        <p:spPr>
          <a:xfrm>
            <a:off x="6147962" y="251683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3B1268B-A336-8C49-8F6C-61F46DA97CD5}"/>
              </a:ext>
            </a:extLst>
          </p:cNvPr>
          <p:cNvSpPr txBox="1"/>
          <p:nvPr/>
        </p:nvSpPr>
        <p:spPr>
          <a:xfrm>
            <a:off x="5743957" y="274598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EE63B21-9D0D-CCEE-4C0F-E88F939C0158}"/>
              </a:ext>
            </a:extLst>
          </p:cNvPr>
          <p:cNvSpPr txBox="1"/>
          <p:nvPr/>
        </p:nvSpPr>
        <p:spPr>
          <a:xfrm>
            <a:off x="6122980" y="301299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7070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Vertical Angles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752F9F-9066-0738-33F5-831C824DF58E}"/>
              </a:ext>
            </a:extLst>
          </p:cNvPr>
          <p:cNvSpPr txBox="1"/>
          <p:nvPr/>
        </p:nvSpPr>
        <p:spPr>
          <a:xfrm>
            <a:off x="685800" y="1417330"/>
            <a:ext cx="11583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If m</a:t>
            </a:r>
            <a:r>
              <a:rPr lang="en-US" dirty="0">
                <a:sym typeface="Symbol" panose="05050102010706020507" pitchFamily="18" charset="2"/>
              </a:rPr>
              <a:t>1 = 35 what are </a:t>
            </a:r>
            <a:r>
              <a:rPr lang="en-US" dirty="0"/>
              <a:t>m</a:t>
            </a:r>
            <a:r>
              <a:rPr lang="en-US" dirty="0">
                <a:sym typeface="Symbol" panose="05050102010706020507" pitchFamily="18" charset="2"/>
              </a:rPr>
              <a:t>2, </a:t>
            </a:r>
            <a:r>
              <a:rPr lang="en-US" dirty="0"/>
              <a:t>m</a:t>
            </a:r>
            <a:r>
              <a:rPr lang="en-US" dirty="0">
                <a:sym typeface="Symbol" panose="05050102010706020507" pitchFamily="18" charset="2"/>
              </a:rPr>
              <a:t>3 and </a:t>
            </a:r>
            <a:r>
              <a:rPr lang="en-US" dirty="0"/>
              <a:t>m</a:t>
            </a:r>
            <a:r>
              <a:rPr lang="en-US" dirty="0">
                <a:sym typeface="Symbol" panose="05050102010706020507" pitchFamily="18" charset="2"/>
              </a:rPr>
              <a:t>4.</a:t>
            </a:r>
            <a:endParaRPr lang="en-US" b="1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28E4807-E615-AAED-5A90-65322EA9235C}"/>
              </a:ext>
            </a:extLst>
          </p:cNvPr>
          <p:cNvSpPr txBox="1"/>
          <p:nvPr/>
        </p:nvSpPr>
        <p:spPr>
          <a:xfrm>
            <a:off x="6188998" y="3660405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206DE42-6C1D-94EC-17B4-5926376C955C}"/>
              </a:ext>
            </a:extLst>
          </p:cNvPr>
          <p:cNvCxnSpPr>
            <a:cxnSpLocks/>
          </p:cNvCxnSpPr>
          <p:nvPr/>
        </p:nvCxnSpPr>
        <p:spPr>
          <a:xfrm flipV="1">
            <a:off x="4994158" y="2579478"/>
            <a:ext cx="2790930" cy="1938693"/>
          </a:xfrm>
          <a:prstGeom prst="straightConnector1">
            <a:avLst/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C45BF13-03D5-B6BC-075C-2E15E8609EBD}"/>
              </a:ext>
            </a:extLst>
          </p:cNvPr>
          <p:cNvCxnSpPr>
            <a:cxnSpLocks/>
          </p:cNvCxnSpPr>
          <p:nvPr/>
        </p:nvCxnSpPr>
        <p:spPr>
          <a:xfrm flipV="1">
            <a:off x="6024823" y="2156058"/>
            <a:ext cx="452721" cy="2796942"/>
          </a:xfrm>
          <a:prstGeom prst="straightConnector1">
            <a:avLst/>
          </a:prstGeom>
          <a:ln w="158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9BCB8418-CE19-21B7-8232-FE73C9F8B3EB}"/>
              </a:ext>
            </a:extLst>
          </p:cNvPr>
          <p:cNvSpPr txBox="1"/>
          <p:nvPr/>
        </p:nvSpPr>
        <p:spPr>
          <a:xfrm>
            <a:off x="6271656" y="3092134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61440EB-F6F8-11A0-5FE3-B1FC0B04EC8A}"/>
              </a:ext>
            </a:extLst>
          </p:cNvPr>
          <p:cNvSpPr txBox="1"/>
          <p:nvPr/>
        </p:nvSpPr>
        <p:spPr>
          <a:xfrm>
            <a:off x="5837589" y="336415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FD4CB3-949A-C8E3-0241-A07B0927BD2C}"/>
              </a:ext>
            </a:extLst>
          </p:cNvPr>
          <p:cNvSpPr txBox="1"/>
          <p:nvPr/>
        </p:nvSpPr>
        <p:spPr>
          <a:xfrm>
            <a:off x="5822205" y="3867049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524D35A-F1C7-EC5B-8AF4-2A6353135AFC}"/>
              </a:ext>
            </a:extLst>
          </p:cNvPr>
          <p:cNvSpPr txBox="1"/>
          <p:nvPr/>
        </p:nvSpPr>
        <p:spPr>
          <a:xfrm>
            <a:off x="684551" y="5621076"/>
            <a:ext cx="1097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Two angles (or segments) are </a:t>
            </a:r>
            <a:r>
              <a:rPr lang="en-US" b="1" dirty="0"/>
              <a:t>congruent </a:t>
            </a:r>
            <a:r>
              <a:rPr lang="en-US" dirty="0"/>
              <a:t>if and only if they have the same angle measure (or length).  We write this </a:t>
            </a:r>
            <a:r>
              <a:rPr lang="en-US" dirty="0">
                <a:sym typeface="Symbol" panose="05050102010706020507" pitchFamily="18" charset="2"/>
              </a:rPr>
              <a:t>1  2.</a:t>
            </a:r>
            <a:endParaRPr lang="en-US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826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364529356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8|5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8|7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5.7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2393</TotalTime>
  <Words>200</Words>
  <Application>Microsoft Office PowerPoint</Application>
  <PresentationFormat>Widescreen</PresentationFormat>
  <Paragraphs>40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Bookman Old Style</vt:lpstr>
      <vt:lpstr>Calibri</vt:lpstr>
      <vt:lpstr>Gill Sans MT</vt:lpstr>
      <vt:lpstr>Wingdings</vt:lpstr>
      <vt:lpstr>Wingdings 3</vt:lpstr>
      <vt:lpstr>GreenTheme</vt:lpstr>
      <vt:lpstr>Geometry</vt:lpstr>
      <vt:lpstr>Complementary vs. Supplementary</vt:lpstr>
      <vt:lpstr>Complementary vs. Supplementary</vt:lpstr>
      <vt:lpstr>Vertical Angles</vt:lpstr>
      <vt:lpstr>Vertical Angles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175</cp:revision>
  <dcterms:created xsi:type="dcterms:W3CDTF">2014-12-19T12:53:51Z</dcterms:created>
  <dcterms:modified xsi:type="dcterms:W3CDTF">2023-04-24T00:09:09Z</dcterms:modified>
</cp:coreProperties>
</file>