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345" r:id="rId3"/>
    <p:sldId id="346" r:id="rId4"/>
    <p:sldId id="34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174" autoAdjust="0"/>
  </p:normalViewPr>
  <p:slideViewPr>
    <p:cSldViewPr>
      <p:cViewPr varScale="1">
        <p:scale>
          <a:sx n="76" d="100"/>
          <a:sy n="76" d="100"/>
        </p:scale>
        <p:origin x="10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B8DDF-4646-4AD1-9C4C-6E2A02EFFF95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73FF-C71E-4941-8E19-ED26DA09F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8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830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98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5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1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4479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10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4266790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744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9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6584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1716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154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436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88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81600"/>
            <a:ext cx="9144000" cy="5334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Angles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Definitions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18F291-1273-CF92-E313-2C4FBB363CC5}"/>
              </a:ext>
            </a:extLst>
          </p:cNvPr>
          <p:cNvSpPr txBox="1"/>
          <p:nvPr/>
        </p:nvSpPr>
        <p:spPr>
          <a:xfrm>
            <a:off x="2685341" y="34338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9CF987-BC7A-3F5A-9B50-5A885346ADCA}"/>
              </a:ext>
            </a:extLst>
          </p:cNvPr>
          <p:cNvSpPr txBox="1"/>
          <p:nvPr/>
        </p:nvSpPr>
        <p:spPr>
          <a:xfrm>
            <a:off x="3796451" y="22349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6D9AA1-E59B-1977-05AF-A121F5E5A817}"/>
              </a:ext>
            </a:extLst>
          </p:cNvPr>
          <p:cNvCxnSpPr>
            <a:cxnSpLocks/>
          </p:cNvCxnSpPr>
          <p:nvPr/>
        </p:nvCxnSpPr>
        <p:spPr>
          <a:xfrm flipV="1">
            <a:off x="2949111" y="2353820"/>
            <a:ext cx="1542958" cy="1064162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0FEFA58-7806-E2A5-25C1-079C3BFC572E}"/>
              </a:ext>
            </a:extLst>
          </p:cNvPr>
          <p:cNvSpPr/>
          <p:nvPr/>
        </p:nvSpPr>
        <p:spPr>
          <a:xfrm>
            <a:off x="4067122" y="25852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B95BCD-F5B1-67EC-3980-C6AA96F2C739}"/>
              </a:ext>
            </a:extLst>
          </p:cNvPr>
          <p:cNvSpPr/>
          <p:nvPr/>
        </p:nvSpPr>
        <p:spPr>
          <a:xfrm>
            <a:off x="4132836" y="355694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B3AB2E5-94E0-E8B0-1791-6485AA1E7168}"/>
              </a:ext>
            </a:extLst>
          </p:cNvPr>
          <p:cNvCxnSpPr>
            <a:cxnSpLocks/>
          </p:cNvCxnSpPr>
          <p:nvPr/>
        </p:nvCxnSpPr>
        <p:spPr>
          <a:xfrm>
            <a:off x="2949111" y="3417982"/>
            <a:ext cx="1825348" cy="266329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EF7B942-D111-2823-B2D0-D3F48D089AEF}"/>
              </a:ext>
            </a:extLst>
          </p:cNvPr>
          <p:cNvSpPr txBox="1"/>
          <p:nvPr/>
        </p:nvSpPr>
        <p:spPr>
          <a:xfrm>
            <a:off x="4114800" y="36576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A94D7DB-18FF-3AD6-98D5-444218AF7427}"/>
              </a:ext>
            </a:extLst>
          </p:cNvPr>
          <p:cNvSpPr/>
          <p:nvPr/>
        </p:nvSpPr>
        <p:spPr>
          <a:xfrm>
            <a:off x="2925786" y="337867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B2F8A53-9765-45F9-2151-5D6A27A67905}"/>
              </a:ext>
            </a:extLst>
          </p:cNvPr>
          <p:cNvGrpSpPr/>
          <p:nvPr/>
        </p:nvGrpSpPr>
        <p:grpSpPr>
          <a:xfrm>
            <a:off x="7028741" y="2210508"/>
            <a:ext cx="2089118" cy="2489649"/>
            <a:chOff x="7028741" y="2210508"/>
            <a:chExt cx="2089118" cy="248964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F0D6C19-E60E-83BA-6906-DE58BC633B29}"/>
                </a:ext>
              </a:extLst>
            </p:cNvPr>
            <p:cNvSpPr txBox="1"/>
            <p:nvPr/>
          </p:nvSpPr>
          <p:spPr>
            <a:xfrm>
              <a:off x="7028741" y="3409373"/>
              <a:ext cx="335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7357452-906C-141F-C11D-A39A05861083}"/>
                </a:ext>
              </a:extLst>
            </p:cNvPr>
            <p:cNvSpPr txBox="1"/>
            <p:nvPr/>
          </p:nvSpPr>
          <p:spPr>
            <a:xfrm>
              <a:off x="8139851" y="221050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15B26FC-23B0-B123-E1EF-95105E7B0D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92511" y="2329361"/>
              <a:ext cx="1542958" cy="1064162"/>
            </a:xfrm>
            <a:prstGeom prst="straightConnector1">
              <a:avLst/>
            </a:prstGeom>
            <a:ln w="15875"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C714DF8-265E-68FC-6BD4-1FA261F43D63}"/>
                </a:ext>
              </a:extLst>
            </p:cNvPr>
            <p:cNvSpPr/>
            <p:nvPr/>
          </p:nvSpPr>
          <p:spPr>
            <a:xfrm>
              <a:off x="8410522" y="2560757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3DA83C7-F698-F4E5-1063-A15314781408}"/>
                </a:ext>
              </a:extLst>
            </p:cNvPr>
            <p:cNvSpPr/>
            <p:nvPr/>
          </p:nvSpPr>
          <p:spPr>
            <a:xfrm>
              <a:off x="8476236" y="3532482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0D57C6D-C641-89B9-E96A-AD35E8B3D715}"/>
                </a:ext>
              </a:extLst>
            </p:cNvPr>
            <p:cNvCxnSpPr>
              <a:cxnSpLocks/>
            </p:cNvCxnSpPr>
            <p:nvPr/>
          </p:nvCxnSpPr>
          <p:spPr>
            <a:xfrm>
              <a:off x="7292511" y="3393523"/>
              <a:ext cx="1825348" cy="266329"/>
            </a:xfrm>
            <a:prstGeom prst="straightConnector1">
              <a:avLst/>
            </a:prstGeom>
            <a:ln w="15875"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FCB831B-D989-E2C2-A38D-48F350DD42AE}"/>
                </a:ext>
              </a:extLst>
            </p:cNvPr>
            <p:cNvSpPr txBox="1"/>
            <p:nvPr/>
          </p:nvSpPr>
          <p:spPr>
            <a:xfrm>
              <a:off x="8458200" y="3633141"/>
              <a:ext cx="2808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58D4883-F1EC-1896-7766-2F9DA602F124}"/>
                </a:ext>
              </a:extLst>
            </p:cNvPr>
            <p:cNvSpPr/>
            <p:nvPr/>
          </p:nvSpPr>
          <p:spPr>
            <a:xfrm>
              <a:off x="7269186" y="3354216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61D7D4DE-E61D-F659-4113-B120C3A9F36F}"/>
                </a:ext>
              </a:extLst>
            </p:cNvPr>
            <p:cNvCxnSpPr>
              <a:cxnSpLocks/>
              <a:stCxn id="29" idx="1"/>
            </p:cNvCxnSpPr>
            <p:nvPr/>
          </p:nvCxnSpPr>
          <p:spPr>
            <a:xfrm>
              <a:off x="7280345" y="3365375"/>
              <a:ext cx="924840" cy="1282825"/>
            </a:xfrm>
            <a:prstGeom prst="straightConnector1">
              <a:avLst/>
            </a:prstGeom>
            <a:ln w="15875"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9B1B045-69C1-71B9-B6E9-6342986435C5}"/>
                </a:ext>
              </a:extLst>
            </p:cNvPr>
            <p:cNvSpPr/>
            <p:nvPr/>
          </p:nvSpPr>
          <p:spPr>
            <a:xfrm>
              <a:off x="7882016" y="4221777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1B1A526-CF94-C070-AF02-C9533DD25A97}"/>
                </a:ext>
              </a:extLst>
            </p:cNvPr>
            <p:cNvSpPr txBox="1"/>
            <p:nvPr/>
          </p:nvSpPr>
          <p:spPr>
            <a:xfrm>
              <a:off x="7620000" y="4330825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G</a:t>
              </a:r>
            </a:p>
          </p:txBody>
        </p: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3E0FEA6-90F8-F09B-8568-6ABB6A417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253418"/>
              </p:ext>
            </p:extLst>
          </p:nvPr>
        </p:nvGraphicFramePr>
        <p:xfrm>
          <a:off x="3429000" y="4481513"/>
          <a:ext cx="381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228600" progId="Equation.DSMT4">
                  <p:embed/>
                </p:oleObj>
              </mc:Choice>
              <mc:Fallback>
                <p:oleObj name="Equation" r:id="rId4" imgW="380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29000" y="4481513"/>
                        <a:ext cx="381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982E2F1-208E-624E-45B3-7B74D8821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899282"/>
              </p:ext>
            </p:extLst>
          </p:nvPr>
        </p:nvGraphicFramePr>
        <p:xfrm>
          <a:off x="3282950" y="4980782"/>
          <a:ext cx="673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241200" progId="Equation.DSMT4">
                  <p:embed/>
                </p:oleObj>
              </mc:Choice>
              <mc:Fallback>
                <p:oleObj name="Equation" r:id="rId6" imgW="67284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3E0FEA6-90F8-F09B-8568-6ABB6A4170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82950" y="4980782"/>
                        <a:ext cx="673100" cy="24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2AD5B62-98D6-BE07-F84D-6212713890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462411"/>
              </p:ext>
            </p:extLst>
          </p:nvPr>
        </p:nvGraphicFramePr>
        <p:xfrm>
          <a:off x="8033735" y="5613408"/>
          <a:ext cx="34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28600" progId="Equation.DSMT4">
                  <p:embed/>
                </p:oleObj>
              </mc:Choice>
              <mc:Fallback>
                <p:oleObj name="Equation" r:id="rId8" imgW="34272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982E2F1-208E-624E-45B3-7B74D88217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33735" y="5613408"/>
                        <a:ext cx="3429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F331C82-B0F7-8F8A-0039-5C626049F1CF}"/>
              </a:ext>
            </a:extLst>
          </p:cNvPr>
          <p:cNvSpPr txBox="1"/>
          <p:nvPr/>
        </p:nvSpPr>
        <p:spPr>
          <a:xfrm>
            <a:off x="3373872" y="310807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72701B08-9891-1228-F2BA-BF12A27ED3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449836"/>
              </p:ext>
            </p:extLst>
          </p:nvPr>
        </p:nvGraphicFramePr>
        <p:xfrm>
          <a:off x="7162800" y="5105400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304560" progId="Equation.DSMT4">
                  <p:embed/>
                </p:oleObj>
              </mc:Choice>
              <mc:Fallback>
                <p:oleObj name="Equation" r:id="rId10" imgW="2133360" imgH="3045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2AD5B62-98D6-BE07-F84D-6212713890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162800" y="5105400"/>
                        <a:ext cx="2133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30A533A-4BD6-991F-CC1E-046E8521F032}"/>
              </a:ext>
            </a:extLst>
          </p:cNvPr>
          <p:cNvSpPr txBox="1"/>
          <p:nvPr/>
        </p:nvSpPr>
        <p:spPr>
          <a:xfrm>
            <a:off x="7736331" y="308361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85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F1ED9D8-48F0-2881-5B69-9C521A76E8BA}"/>
              </a:ext>
            </a:extLst>
          </p:cNvPr>
          <p:cNvSpPr/>
          <p:nvPr/>
        </p:nvSpPr>
        <p:spPr>
          <a:xfrm>
            <a:off x="5696503" y="2853623"/>
            <a:ext cx="201168" cy="203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Definitions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18F291-1273-CF92-E313-2C4FBB363CC5}"/>
              </a:ext>
            </a:extLst>
          </p:cNvPr>
          <p:cNvSpPr txBox="1"/>
          <p:nvPr/>
        </p:nvSpPr>
        <p:spPr>
          <a:xfrm>
            <a:off x="5428541" y="307115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B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6D9AA1-E59B-1977-05AF-A121F5E5A817}"/>
              </a:ext>
            </a:extLst>
          </p:cNvPr>
          <p:cNvCxnSpPr>
            <a:cxnSpLocks/>
          </p:cNvCxnSpPr>
          <p:nvPr/>
        </p:nvCxnSpPr>
        <p:spPr>
          <a:xfrm flipV="1">
            <a:off x="5692311" y="1524000"/>
            <a:ext cx="0" cy="1531304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9A94D7DB-18FF-3AD6-98D5-444218AF7427}"/>
              </a:ext>
            </a:extLst>
          </p:cNvPr>
          <p:cNvSpPr/>
          <p:nvPr/>
        </p:nvSpPr>
        <p:spPr>
          <a:xfrm>
            <a:off x="5668986" y="3015997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05C541-6245-CEC6-50A8-7107C0EDB035}"/>
              </a:ext>
            </a:extLst>
          </p:cNvPr>
          <p:cNvSpPr txBox="1"/>
          <p:nvPr/>
        </p:nvSpPr>
        <p:spPr>
          <a:xfrm>
            <a:off x="9033011" y="306834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E21FE27-A55C-3623-3AE4-241589C14D96}"/>
              </a:ext>
            </a:extLst>
          </p:cNvPr>
          <p:cNvCxnSpPr>
            <a:cxnSpLocks/>
          </p:cNvCxnSpPr>
          <p:nvPr/>
        </p:nvCxnSpPr>
        <p:spPr>
          <a:xfrm flipH="1" flipV="1">
            <a:off x="8610981" y="1994117"/>
            <a:ext cx="685800" cy="1058376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5925495-CDB1-525A-17A9-3A45840500C0}"/>
              </a:ext>
            </a:extLst>
          </p:cNvPr>
          <p:cNvCxnSpPr>
            <a:cxnSpLocks/>
          </p:cNvCxnSpPr>
          <p:nvPr/>
        </p:nvCxnSpPr>
        <p:spPr>
          <a:xfrm>
            <a:off x="9296781" y="3052493"/>
            <a:ext cx="1394289" cy="15850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477D1A2D-89AF-6FF8-A8EA-572BBB5513F7}"/>
              </a:ext>
            </a:extLst>
          </p:cNvPr>
          <p:cNvSpPr/>
          <p:nvPr/>
        </p:nvSpPr>
        <p:spPr>
          <a:xfrm>
            <a:off x="9273456" y="301318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385E48-1A97-8116-1D7F-3E21203E8474}"/>
              </a:ext>
            </a:extLst>
          </p:cNvPr>
          <p:cNvSpPr txBox="1"/>
          <p:nvPr/>
        </p:nvSpPr>
        <p:spPr>
          <a:xfrm>
            <a:off x="1524000" y="30473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86DD71C-AFAF-9B83-F051-5534098FD03F}"/>
              </a:ext>
            </a:extLst>
          </p:cNvPr>
          <p:cNvCxnSpPr>
            <a:cxnSpLocks/>
          </p:cNvCxnSpPr>
          <p:nvPr/>
        </p:nvCxnSpPr>
        <p:spPr>
          <a:xfrm flipV="1">
            <a:off x="1787770" y="1844253"/>
            <a:ext cx="828653" cy="1187197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35F2CDE-6579-C31B-E79E-5570D7DCB136}"/>
              </a:ext>
            </a:extLst>
          </p:cNvPr>
          <p:cNvCxnSpPr>
            <a:cxnSpLocks/>
          </p:cNvCxnSpPr>
          <p:nvPr/>
        </p:nvCxnSpPr>
        <p:spPr>
          <a:xfrm>
            <a:off x="1787770" y="3031450"/>
            <a:ext cx="1394289" cy="15850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B3BA182D-98BF-61F4-F43F-CE3DDC8B69B3}"/>
              </a:ext>
            </a:extLst>
          </p:cNvPr>
          <p:cNvSpPr/>
          <p:nvPr/>
        </p:nvSpPr>
        <p:spPr>
          <a:xfrm>
            <a:off x="1764445" y="2992143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A2E858-5023-4C6C-847D-CD8325E7FDCC}"/>
              </a:ext>
            </a:extLst>
          </p:cNvPr>
          <p:cNvSpPr txBox="1"/>
          <p:nvPr/>
        </p:nvSpPr>
        <p:spPr>
          <a:xfrm>
            <a:off x="5943554" y="42026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0808975-D4C5-DB11-7B79-8EBA02CF9F0B}"/>
              </a:ext>
            </a:extLst>
          </p:cNvPr>
          <p:cNvCxnSpPr>
            <a:cxnSpLocks/>
          </p:cNvCxnSpPr>
          <p:nvPr/>
        </p:nvCxnSpPr>
        <p:spPr>
          <a:xfrm flipH="1" flipV="1">
            <a:off x="4800554" y="4177788"/>
            <a:ext cx="1399032" cy="0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AE46B3C-4534-685D-094A-DAC9F8BBD1F4}"/>
              </a:ext>
            </a:extLst>
          </p:cNvPr>
          <p:cNvCxnSpPr>
            <a:cxnSpLocks/>
          </p:cNvCxnSpPr>
          <p:nvPr/>
        </p:nvCxnSpPr>
        <p:spPr>
          <a:xfrm>
            <a:off x="6207324" y="4175150"/>
            <a:ext cx="1394289" cy="0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C93FC91C-4FFD-300A-609C-06AD86A555D1}"/>
              </a:ext>
            </a:extLst>
          </p:cNvPr>
          <p:cNvSpPr/>
          <p:nvPr/>
        </p:nvSpPr>
        <p:spPr>
          <a:xfrm>
            <a:off x="6183999" y="4135843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B3AB2E5-94E0-E8B0-1791-6485AA1E7168}"/>
              </a:ext>
            </a:extLst>
          </p:cNvPr>
          <p:cNvCxnSpPr>
            <a:cxnSpLocks/>
          </p:cNvCxnSpPr>
          <p:nvPr/>
        </p:nvCxnSpPr>
        <p:spPr>
          <a:xfrm>
            <a:off x="5692311" y="3055304"/>
            <a:ext cx="1394289" cy="15850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612B127-BB22-5964-1364-A5F411DFA5A3}"/>
              </a:ext>
            </a:extLst>
          </p:cNvPr>
          <p:cNvSpPr txBox="1"/>
          <p:nvPr/>
        </p:nvSpPr>
        <p:spPr>
          <a:xfrm>
            <a:off x="780646" y="4800600"/>
            <a:ext cx="8246553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An </a:t>
            </a:r>
            <a:r>
              <a:rPr lang="en-US" b="1" dirty="0"/>
              <a:t>acute angle</a:t>
            </a:r>
            <a:r>
              <a:rPr lang="en-US" dirty="0"/>
              <a:t> has a measure between 0</a:t>
            </a:r>
            <a:r>
              <a:rPr lang="en-US" dirty="0">
                <a:sym typeface="Symbol" panose="05050102010706020507" pitchFamily="18" charset="2"/>
              </a:rPr>
              <a:t> and 90 but not equal to those values,</a:t>
            </a:r>
          </a:p>
          <a:p>
            <a:pPr>
              <a:spcAft>
                <a:spcPts val="600"/>
              </a:spcAft>
            </a:pPr>
            <a:r>
              <a:rPr lang="en-US" dirty="0">
                <a:sym typeface="Symbol" panose="05050102010706020507" pitchFamily="18" charset="2"/>
              </a:rPr>
              <a:t>An </a:t>
            </a:r>
            <a:r>
              <a:rPr lang="en-US" b="1" dirty="0">
                <a:sym typeface="Symbol" panose="05050102010706020507" pitchFamily="18" charset="2"/>
              </a:rPr>
              <a:t>obtuse angle</a:t>
            </a:r>
            <a:r>
              <a:rPr lang="en-US" dirty="0">
                <a:sym typeface="Symbol" panose="05050102010706020507" pitchFamily="18" charset="2"/>
              </a:rPr>
              <a:t> has a measure between 90 and 180 but not equal to those values.</a:t>
            </a:r>
          </a:p>
          <a:p>
            <a:pPr>
              <a:spcAft>
                <a:spcPts val="600"/>
              </a:spcAft>
            </a:pPr>
            <a:r>
              <a:rPr lang="en-US" dirty="0">
                <a:sym typeface="Symbol" panose="05050102010706020507" pitchFamily="18" charset="2"/>
              </a:rPr>
              <a:t>A </a:t>
            </a:r>
            <a:r>
              <a:rPr lang="en-US" b="1" dirty="0">
                <a:sym typeface="Symbol" panose="05050102010706020507" pitchFamily="18" charset="2"/>
              </a:rPr>
              <a:t>right angle</a:t>
            </a:r>
            <a:r>
              <a:rPr lang="en-US" dirty="0">
                <a:sym typeface="Symbol" panose="05050102010706020507" pitchFamily="18" charset="2"/>
              </a:rPr>
              <a:t> has measure exactly 90.</a:t>
            </a:r>
          </a:p>
          <a:p>
            <a:pPr>
              <a:spcAft>
                <a:spcPts val="600"/>
              </a:spcAft>
            </a:pPr>
            <a:r>
              <a:rPr lang="en-US" dirty="0">
                <a:sym typeface="Symbol" panose="05050102010706020507" pitchFamily="18" charset="2"/>
              </a:rPr>
              <a:t>A </a:t>
            </a:r>
            <a:r>
              <a:rPr lang="en-US" b="1" dirty="0">
                <a:sym typeface="Symbol" panose="05050102010706020507" pitchFamily="18" charset="2"/>
              </a:rPr>
              <a:t>straight angle</a:t>
            </a:r>
            <a:r>
              <a:rPr lang="en-US" dirty="0">
                <a:sym typeface="Symbol" panose="05050102010706020507" pitchFamily="18" charset="2"/>
              </a:rPr>
              <a:t> has measure exactly 180.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FFBC4C-334A-966D-81C1-DE3A60D80B5F}"/>
              </a:ext>
            </a:extLst>
          </p:cNvPr>
          <p:cNvSpPr txBox="1"/>
          <p:nvPr/>
        </p:nvSpPr>
        <p:spPr>
          <a:xfrm>
            <a:off x="9243543" y="263953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5FFFE9-C401-1C46-2084-F6D8875663FE}"/>
              </a:ext>
            </a:extLst>
          </p:cNvPr>
          <p:cNvSpPr txBox="1"/>
          <p:nvPr/>
        </p:nvSpPr>
        <p:spPr>
          <a:xfrm>
            <a:off x="2031750" y="2642075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234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/>
      <p:bldP spid="16" grpId="0" animBg="1"/>
      <p:bldP spid="6" grpId="0"/>
      <p:bldP spid="9" grpId="0" animBg="1"/>
      <p:bldP spid="12" grpId="0"/>
      <p:bldP spid="25" grpId="0" animBg="1"/>
      <p:bldP spid="4" grpId="0"/>
      <p:bldP spid="11" grpId="0" animBg="1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36452935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.4|21.4|7.1|15.1|8|11.6|9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10.3|3.4|5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2457</TotalTime>
  <Words>83</Words>
  <Application>Microsoft Office PowerPoint</Application>
  <PresentationFormat>Widescreen</PresentationFormat>
  <Paragraphs>27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Geometry</vt:lpstr>
      <vt:lpstr>Definitions</vt:lpstr>
      <vt:lpstr>Definitions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167</cp:revision>
  <dcterms:created xsi:type="dcterms:W3CDTF">2014-12-19T12:53:51Z</dcterms:created>
  <dcterms:modified xsi:type="dcterms:W3CDTF">2023-04-24T00:08:40Z</dcterms:modified>
</cp:coreProperties>
</file>