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8"/>
  </p:notesMasterIdLst>
  <p:sldIdLst>
    <p:sldId id="256" r:id="rId2"/>
    <p:sldId id="283" r:id="rId3"/>
    <p:sldId id="284" r:id="rId4"/>
    <p:sldId id="285" r:id="rId5"/>
    <p:sldId id="286" r:id="rId6"/>
    <p:sldId id="278" r:id="rId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C8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82641" autoAdjust="0"/>
  </p:normalViewPr>
  <p:slideViewPr>
    <p:cSldViewPr>
      <p:cViewPr varScale="1">
        <p:scale>
          <a:sx n="86" d="100"/>
          <a:sy n="86" d="100"/>
        </p:scale>
        <p:origin x="1282" y="5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3DB4D9-16BD-4791-AAAF-8BDCF4C835E3}" type="datetimeFigureOut">
              <a:rPr lang="en-US" smtClean="0"/>
              <a:t>05/13/22</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F03004-20C1-4C71-9B91-26F0A3855743}" type="slidenum">
              <a:rPr lang="en-US" smtClean="0"/>
              <a:t>‹#›</a:t>
            </a:fld>
            <a:endParaRPr lang="en-US" dirty="0"/>
          </a:p>
        </p:txBody>
      </p:sp>
    </p:spTree>
    <p:extLst>
      <p:ext uri="{BB962C8B-B14F-4D97-AF65-F5344CB8AC3E}">
        <p14:creationId xmlns:p14="http://schemas.microsoft.com/office/powerpoint/2010/main" val="3930178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3F03004-20C1-4C71-9B91-26F0A3855743}" type="slidenum">
              <a:rPr lang="en-US" smtClean="0"/>
              <a:t>1</a:t>
            </a:fld>
            <a:endParaRPr lang="en-US" dirty="0"/>
          </a:p>
        </p:txBody>
      </p:sp>
    </p:spTree>
    <p:extLst>
      <p:ext uri="{BB962C8B-B14F-4D97-AF65-F5344CB8AC3E}">
        <p14:creationId xmlns:p14="http://schemas.microsoft.com/office/powerpoint/2010/main" val="668603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In this lecture, we’re going to take a step up from linear equations in one variable and look at linear equations in two variables.  These equations are very similar to the one variable case.  Any equation that can be put into this form, where a, b and c, are numbers, falls into this category.</a:t>
            </a:r>
          </a:p>
          <a:p>
            <a:endParaRPr lang="en-US" baseline="0" dirty="0"/>
          </a:p>
          <a:p>
            <a:r>
              <a:rPr lang="en-US" baseline="0" dirty="0"/>
              <a:t>Clearly, we can’t solve these equations for numeric values like we could with single variable equations but, what we can do, is solve these equations for one of their variables, e.g. we can take an equation like 3x + 2y = 5 and manipulate it until it looks like y equals “some expression with x’s”.  For this rest of this chapter, our focus is going to be on linear equations and inequalities with two variables but, in this lecture, we’re also going to look at methods for solving equations with more than two variables for one of their variables since the methods used are the same.</a:t>
            </a:r>
          </a:p>
        </p:txBody>
      </p:sp>
      <p:sp>
        <p:nvSpPr>
          <p:cNvPr id="4" name="Slide Number Placeholder 3"/>
          <p:cNvSpPr>
            <a:spLocks noGrp="1"/>
          </p:cNvSpPr>
          <p:nvPr>
            <p:ph type="sldNum" sz="quarter" idx="10"/>
          </p:nvPr>
        </p:nvSpPr>
        <p:spPr/>
        <p:txBody>
          <a:bodyPr/>
          <a:lstStyle/>
          <a:p>
            <a:fld id="{B3F03004-20C1-4C71-9B91-26F0A3855743}" type="slidenum">
              <a:rPr lang="en-US" smtClean="0"/>
              <a:t>2</a:t>
            </a:fld>
            <a:endParaRPr lang="en-US" dirty="0"/>
          </a:p>
        </p:txBody>
      </p:sp>
    </p:spTree>
    <p:extLst>
      <p:ext uri="{BB962C8B-B14F-4D97-AF65-F5344CB8AC3E}">
        <p14:creationId xmlns:p14="http://schemas.microsoft.com/office/powerpoint/2010/main" val="2669071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3F03004-20C1-4C71-9B91-26F0A3855743}" type="slidenum">
              <a:rPr lang="en-US" smtClean="0"/>
              <a:t>3</a:t>
            </a:fld>
            <a:endParaRPr lang="en-US" dirty="0"/>
          </a:p>
        </p:txBody>
      </p:sp>
    </p:spTree>
    <p:extLst>
      <p:ext uri="{BB962C8B-B14F-4D97-AF65-F5344CB8AC3E}">
        <p14:creationId xmlns:p14="http://schemas.microsoft.com/office/powerpoint/2010/main" val="3887172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3F03004-20C1-4C71-9B91-26F0A3855743}" type="slidenum">
              <a:rPr lang="en-US" smtClean="0"/>
              <a:t>4</a:t>
            </a:fld>
            <a:endParaRPr lang="en-US" dirty="0"/>
          </a:p>
        </p:txBody>
      </p:sp>
    </p:spTree>
    <p:extLst>
      <p:ext uri="{BB962C8B-B14F-4D97-AF65-F5344CB8AC3E}">
        <p14:creationId xmlns:p14="http://schemas.microsoft.com/office/powerpoint/2010/main" val="652013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3F03004-20C1-4C71-9B91-26F0A3855743}" type="slidenum">
              <a:rPr lang="en-US" smtClean="0"/>
              <a:t>5</a:t>
            </a:fld>
            <a:endParaRPr lang="en-US" dirty="0"/>
          </a:p>
        </p:txBody>
      </p:sp>
    </p:spTree>
    <p:extLst>
      <p:ext uri="{BB962C8B-B14F-4D97-AF65-F5344CB8AC3E}">
        <p14:creationId xmlns:p14="http://schemas.microsoft.com/office/powerpoint/2010/main" val="870054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3F03004-20C1-4C71-9B91-26F0A3855743}" type="slidenum">
              <a:rPr lang="en-US" smtClean="0"/>
              <a:t>6</a:t>
            </a:fld>
            <a:endParaRPr lang="en-US" dirty="0"/>
          </a:p>
        </p:txBody>
      </p:sp>
    </p:spTree>
    <p:extLst>
      <p:ext uri="{BB962C8B-B14F-4D97-AF65-F5344CB8AC3E}">
        <p14:creationId xmlns:p14="http://schemas.microsoft.com/office/powerpoint/2010/main" val="3200490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2914650"/>
            <a:ext cx="6858000" cy="74295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3843338"/>
            <a:ext cx="6858000" cy="40005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4766310"/>
            <a:ext cx="2286000" cy="274320"/>
          </a:xfrm>
        </p:spPr>
        <p:txBody>
          <a:bodyPr/>
          <a:lstStyle>
            <a:lvl1pPr>
              <a:defRPr sz="1400"/>
            </a:lvl1pPr>
          </a:lstStyle>
          <a:p>
            <a:fld id="{400B92CF-3FD5-482B-A033-4CA0970A8D8F}" type="datetimeFigureOut">
              <a:rPr lang="en-US" smtClean="0"/>
              <a:t>05/13/22</a:t>
            </a:fld>
            <a:endParaRPr lang="en-US" dirty="0"/>
          </a:p>
        </p:txBody>
      </p:sp>
      <p:sp>
        <p:nvSpPr>
          <p:cNvPr id="17" name="Footer Placeholder 16"/>
          <p:cNvSpPr>
            <a:spLocks noGrp="1"/>
          </p:cNvSpPr>
          <p:nvPr>
            <p:ph type="ftr" sz="quarter" idx="11"/>
          </p:nvPr>
        </p:nvSpPr>
        <p:spPr>
          <a:xfrm>
            <a:off x="2898648" y="4766310"/>
            <a:ext cx="3474720" cy="274320"/>
          </a:xfrm>
        </p:spPr>
        <p:txBody>
          <a:bodyPr/>
          <a:lstStyle/>
          <a:p>
            <a:endParaRPr lang="en-US" dirty="0"/>
          </a:p>
        </p:txBody>
      </p:sp>
      <p:sp>
        <p:nvSpPr>
          <p:cNvPr id="29" name="Slide Number Placeholder 28"/>
          <p:cNvSpPr>
            <a:spLocks noGrp="1"/>
          </p:cNvSpPr>
          <p:nvPr>
            <p:ph type="sldNum" sz="quarter" idx="12"/>
          </p:nvPr>
        </p:nvSpPr>
        <p:spPr>
          <a:xfrm>
            <a:off x="1216152" y="4766310"/>
            <a:ext cx="1219200" cy="274320"/>
          </a:xfrm>
        </p:spPr>
        <p:txBody>
          <a:bodyPr/>
          <a:lstStyle/>
          <a:p>
            <a:fld id="{E9961324-BD0C-4703-8C50-9CE34DCFDFD4}" type="slidenum">
              <a:rPr lang="en-US" smtClean="0"/>
              <a:t>‹#›</a:t>
            </a:fld>
            <a:endParaRPr lang="en-US" dirty="0"/>
          </a:p>
        </p:txBody>
      </p:sp>
      <p:sp>
        <p:nvSpPr>
          <p:cNvPr id="21" name="Rectangle 20"/>
          <p:cNvSpPr/>
          <p:nvPr/>
        </p:nvSpPr>
        <p:spPr>
          <a:xfrm>
            <a:off x="904875" y="2736056"/>
            <a:ext cx="7315200" cy="96012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14400" y="3786188"/>
            <a:ext cx="7315200" cy="51435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04875" y="2736056"/>
            <a:ext cx="228600" cy="96012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14400" y="3786188"/>
            <a:ext cx="228600" cy="51435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00B92CF-3FD5-482B-A033-4CA0970A8D8F}" type="datetimeFigureOut">
              <a:rPr lang="en-US" smtClean="0"/>
              <a:t>05/13/22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61324-BD0C-4703-8C50-9CE34DCFDFD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00B92CF-3FD5-482B-A033-4CA0970A8D8F}" type="datetimeFigureOut">
              <a:rPr lang="en-US" smtClean="0"/>
              <a:t>05/13/22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61324-BD0C-4703-8C50-9CE34DCFDFD4}" type="slidenum">
              <a:rPr lang="en-US" smtClean="0"/>
              <a:t>‹#›</a:t>
            </a:fld>
            <a:endParaRPr lang="en-US" dirty="0"/>
          </a:p>
        </p:txBody>
      </p:sp>
      <p:sp>
        <p:nvSpPr>
          <p:cNvPr id="7" name="Straight Connector 6"/>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4361127" y="2401464"/>
            <a:ext cx="438912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400B92CF-3FD5-482B-A033-4CA0970A8D8F}" type="datetimeFigureOut">
              <a:rPr lang="en-US" smtClean="0"/>
              <a:t>05/13/22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61324-BD0C-4703-8C50-9CE34DCFDFD4}" type="slidenum">
              <a:rPr lang="en-US" smtClean="0"/>
              <a:t>‹#›</a:t>
            </a:fld>
            <a:endParaRPr lang="en-US" dirty="0"/>
          </a:p>
        </p:txBody>
      </p:sp>
      <p:sp>
        <p:nvSpPr>
          <p:cNvPr id="8" name="Content Placeholder 7"/>
          <p:cNvSpPr>
            <a:spLocks noGrp="1"/>
          </p:cNvSpPr>
          <p:nvPr>
            <p:ph sz="quarter" idx="1"/>
          </p:nvPr>
        </p:nvSpPr>
        <p:spPr>
          <a:xfrm>
            <a:off x="457200" y="914400"/>
            <a:ext cx="8229600" cy="37033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228850"/>
            <a:ext cx="6858000" cy="8001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3200400"/>
            <a:ext cx="6781800" cy="85725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4766310"/>
            <a:ext cx="2286000" cy="274320"/>
          </a:xfrm>
        </p:spPr>
        <p:txBody>
          <a:bodyPr/>
          <a:lstStyle/>
          <a:p>
            <a:fld id="{400B92CF-3FD5-482B-A033-4CA0970A8D8F}" type="datetimeFigureOut">
              <a:rPr lang="en-US" smtClean="0"/>
              <a:t>05/13/22</a:t>
            </a:fld>
            <a:endParaRPr lang="en-US" dirty="0"/>
          </a:p>
        </p:txBody>
      </p:sp>
      <p:sp>
        <p:nvSpPr>
          <p:cNvPr id="5" name="Footer Placeholder 4"/>
          <p:cNvSpPr>
            <a:spLocks noGrp="1"/>
          </p:cNvSpPr>
          <p:nvPr>
            <p:ph type="ftr" sz="quarter" idx="11"/>
          </p:nvPr>
        </p:nvSpPr>
        <p:spPr>
          <a:xfrm>
            <a:off x="2898648" y="4766310"/>
            <a:ext cx="3474720" cy="274320"/>
          </a:xfrm>
        </p:spPr>
        <p:txBody>
          <a:bodyPr/>
          <a:lstStyle/>
          <a:p>
            <a:endParaRPr lang="en-US" dirty="0"/>
          </a:p>
        </p:txBody>
      </p:sp>
      <p:sp>
        <p:nvSpPr>
          <p:cNvPr id="6" name="Slide Number Placeholder 5"/>
          <p:cNvSpPr>
            <a:spLocks noGrp="1"/>
          </p:cNvSpPr>
          <p:nvPr>
            <p:ph type="sldNum" sz="quarter" idx="12"/>
          </p:nvPr>
        </p:nvSpPr>
        <p:spPr>
          <a:xfrm>
            <a:off x="1069848" y="4766310"/>
            <a:ext cx="1520952" cy="274320"/>
          </a:xfrm>
        </p:spPr>
        <p:txBody>
          <a:bodyPr/>
          <a:lstStyle/>
          <a:p>
            <a:fld id="{E9961324-BD0C-4703-8C50-9CE34DCFDFD4}" type="slidenum">
              <a:rPr lang="en-US" smtClean="0"/>
              <a:t>‹#›</a:t>
            </a:fld>
            <a:endParaRPr lang="en-US" dirty="0"/>
          </a:p>
        </p:txBody>
      </p:sp>
      <p:sp>
        <p:nvSpPr>
          <p:cNvPr id="7" name="Rectangle 6"/>
          <p:cNvSpPr/>
          <p:nvPr/>
        </p:nvSpPr>
        <p:spPr>
          <a:xfrm>
            <a:off x="914400" y="2114550"/>
            <a:ext cx="7315200" cy="96012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14400" y="2114550"/>
            <a:ext cx="228600" cy="96012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8229600" cy="6858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400B92CF-3FD5-482B-A033-4CA0970A8D8F}" type="datetimeFigureOut">
              <a:rPr lang="en-US" smtClean="0"/>
              <a:t>05/13/22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61324-BD0C-4703-8C50-9CE34DCFDFD4}" type="slidenum">
              <a:rPr lang="en-US" smtClean="0"/>
              <a:t>‹#›</a:t>
            </a:fld>
            <a:endParaRPr lang="en-US" dirty="0"/>
          </a:p>
        </p:txBody>
      </p:sp>
      <p:sp>
        <p:nvSpPr>
          <p:cNvPr id="9" name="Content Placeholder 8"/>
          <p:cNvSpPr>
            <a:spLocks noGrp="1"/>
          </p:cNvSpPr>
          <p:nvPr>
            <p:ph sz="quarter" idx="1"/>
          </p:nvPr>
        </p:nvSpPr>
        <p:spPr>
          <a:xfrm>
            <a:off x="457200" y="914400"/>
            <a:ext cx="4041648" cy="37033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912114"/>
            <a:ext cx="4041648" cy="37033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8229600" cy="6858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964406"/>
            <a:ext cx="4040188" cy="51435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1" y="971550"/>
            <a:ext cx="4041775" cy="51435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400B92CF-3FD5-482B-A033-4CA0970A8D8F}" type="datetimeFigureOut">
              <a:rPr lang="en-US" smtClean="0"/>
              <a:t>05/13/22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9961324-BD0C-4703-8C50-9CE34DCFDFD4}" type="slidenum">
              <a:rPr lang="en-US" smtClean="0"/>
              <a:t>‹#›</a:t>
            </a:fld>
            <a:endParaRPr lang="en-US" dirty="0"/>
          </a:p>
        </p:txBody>
      </p:sp>
      <p:sp>
        <p:nvSpPr>
          <p:cNvPr id="11" name="Content Placeholder 10"/>
          <p:cNvSpPr>
            <a:spLocks noGrp="1"/>
          </p:cNvSpPr>
          <p:nvPr>
            <p:ph sz="quarter" idx="2"/>
          </p:nvPr>
        </p:nvSpPr>
        <p:spPr>
          <a:xfrm>
            <a:off x="457200" y="1600200"/>
            <a:ext cx="4038600" cy="302895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1600200"/>
            <a:ext cx="4038600" cy="302895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8229600" cy="6858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00B92CF-3FD5-482B-A033-4CA0970A8D8F}" type="datetimeFigureOut">
              <a:rPr lang="en-US" smtClean="0"/>
              <a:t>05/13/22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9961324-BD0C-4703-8C50-9CE34DCFDFD4}" type="slidenum">
              <a:rPr lang="en-US" smtClean="0"/>
              <a:t>‹#›</a:t>
            </a:fld>
            <a:endParaRPr lang="en-US" dirty="0"/>
          </a:p>
        </p:txBody>
      </p:sp>
      <p:sp>
        <p:nvSpPr>
          <p:cNvPr id="6" name="Isosceles Triangle 5"/>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B92CF-3FD5-482B-A033-4CA0970A8D8F}" type="datetimeFigureOut">
              <a:rPr lang="en-US" smtClean="0"/>
              <a:t>05/13/22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9961324-BD0C-4703-8C50-9CE34DCFDFD4}" type="slidenum">
              <a:rPr lang="en-US" smtClean="0"/>
              <a:t>‹#›</a:t>
            </a:fld>
            <a:endParaRPr lang="en-US" dirty="0"/>
          </a:p>
        </p:txBody>
      </p:sp>
      <p:sp>
        <p:nvSpPr>
          <p:cNvPr id="5" name="Straight Connector 4"/>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228600"/>
            <a:ext cx="2514600" cy="62865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914401"/>
            <a:ext cx="2514600" cy="3632597"/>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00B92CF-3FD5-482B-A033-4CA0970A8D8F}" type="datetimeFigureOut">
              <a:rPr lang="en-US" smtClean="0"/>
              <a:t>05/13/22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61324-BD0C-4703-8C50-9CE34DCFDFD4}" type="slidenum">
              <a:rPr lang="en-US" smtClean="0"/>
              <a:t>‹#›</a:t>
            </a:fld>
            <a:endParaRPr lang="en-US" dirty="0"/>
          </a:p>
        </p:txBody>
      </p:sp>
      <p:sp>
        <p:nvSpPr>
          <p:cNvPr id="8" name="Straight Connector 7"/>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915025" y="2493169"/>
            <a:ext cx="452628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04800" y="228600"/>
            <a:ext cx="5715000" cy="428625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75642"/>
            <a:ext cx="8229600" cy="506016"/>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428750"/>
            <a:ext cx="8229600" cy="3202686"/>
          </a:xfrm>
          <a:solidFill>
            <a:schemeClr val="tx1">
              <a:shade val="50000"/>
            </a:schemeClr>
          </a:solidFill>
          <a:ln>
            <a:noFill/>
          </a:ln>
          <a:effectLst/>
        </p:spPr>
        <p:txBody>
          <a:bodyPr/>
          <a:lstStyle>
            <a:lvl1pPr marL="0" indent="0">
              <a:spcBef>
                <a:spcPts val="600"/>
              </a:spcBef>
              <a:buNone/>
              <a:defRPr sz="3200"/>
            </a:lvl1pPr>
          </a:lstStyle>
          <a:p>
            <a:r>
              <a:rPr kumimoji="0" lang="en-US" dirty="0"/>
              <a:t>Click icon to add picture</a:t>
            </a:r>
          </a:p>
        </p:txBody>
      </p:sp>
      <p:sp>
        <p:nvSpPr>
          <p:cNvPr id="4" name="Text Placeholder 3"/>
          <p:cNvSpPr>
            <a:spLocks noGrp="1"/>
          </p:cNvSpPr>
          <p:nvPr>
            <p:ph type="body" sz="half" idx="2"/>
          </p:nvPr>
        </p:nvSpPr>
        <p:spPr>
          <a:xfrm>
            <a:off x="457200" y="914400"/>
            <a:ext cx="8229600" cy="40005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00B92CF-3FD5-482B-A033-4CA0970A8D8F}" type="datetimeFigureOut">
              <a:rPr lang="en-US" smtClean="0"/>
              <a:t>05/13/22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61324-BD0C-4703-8C50-9CE34DCFDFD4}" type="slidenum">
              <a:rPr lang="en-US" smtClean="0"/>
              <a:t>‹#›</a:t>
            </a:fld>
            <a:endParaRPr lang="en-US" dirty="0"/>
          </a:p>
        </p:txBody>
      </p:sp>
      <p:sp>
        <p:nvSpPr>
          <p:cNvPr id="8" name="Straight Connector 7"/>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57200" y="375642"/>
            <a:ext cx="182880" cy="51435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14300"/>
            <a:ext cx="8229600" cy="74295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914400"/>
            <a:ext cx="8229600" cy="3682746"/>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4767263"/>
            <a:ext cx="2289048" cy="274320"/>
          </a:xfrm>
          <a:prstGeom prst="rect">
            <a:avLst/>
          </a:prstGeom>
        </p:spPr>
        <p:txBody>
          <a:bodyPr vert="horz"/>
          <a:lstStyle>
            <a:lvl1pPr algn="l" eaLnBrk="1" latinLnBrk="0" hangingPunct="1">
              <a:defRPr kumimoji="0" sz="1400">
                <a:solidFill>
                  <a:schemeClr val="tx2"/>
                </a:solidFill>
              </a:defRPr>
            </a:lvl1pPr>
          </a:lstStyle>
          <a:p>
            <a:fld id="{400B92CF-3FD5-482B-A033-4CA0970A8D8F}" type="datetimeFigureOut">
              <a:rPr lang="en-US" smtClean="0"/>
              <a:t>05/13/22</a:t>
            </a:fld>
            <a:endParaRPr lang="en-US" dirty="0"/>
          </a:p>
        </p:txBody>
      </p:sp>
      <p:sp>
        <p:nvSpPr>
          <p:cNvPr id="3" name="Footer Placeholder 2"/>
          <p:cNvSpPr>
            <a:spLocks noGrp="1"/>
          </p:cNvSpPr>
          <p:nvPr>
            <p:ph type="ftr" sz="quarter" idx="3"/>
          </p:nvPr>
        </p:nvSpPr>
        <p:spPr>
          <a:xfrm>
            <a:off x="2898648" y="4767263"/>
            <a:ext cx="3505200" cy="27432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612648" y="4767263"/>
            <a:ext cx="1981200" cy="274320"/>
          </a:xfrm>
          <a:prstGeom prst="rect">
            <a:avLst/>
          </a:prstGeom>
        </p:spPr>
        <p:txBody>
          <a:bodyPr vert="horz"/>
          <a:lstStyle>
            <a:lvl1pPr algn="l" eaLnBrk="1" latinLnBrk="0" hangingPunct="1">
              <a:defRPr kumimoji="0" sz="1400">
                <a:solidFill>
                  <a:schemeClr val="tx2"/>
                </a:solidFill>
              </a:defRPr>
            </a:lvl1pPr>
          </a:lstStyle>
          <a:p>
            <a:fld id="{E9961324-BD0C-4703-8C50-9CE34DCFDFD4}" type="slidenum">
              <a:rPr lang="en-US" smtClean="0"/>
              <a:t>‹#›</a:t>
            </a:fld>
            <a:endParaRPr lang="en-US" dirty="0"/>
          </a:p>
        </p:txBody>
      </p:sp>
      <p:sp>
        <p:nvSpPr>
          <p:cNvPr id="28" name="Straight Connector 27"/>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457200" y="85725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Solving Equations</a:t>
            </a:r>
          </a:p>
        </p:txBody>
      </p:sp>
      <p:sp>
        <p:nvSpPr>
          <p:cNvPr id="3" name="Subtitle 2"/>
          <p:cNvSpPr>
            <a:spLocks noGrp="1"/>
          </p:cNvSpPr>
          <p:nvPr>
            <p:ph type="subTitle" idx="1"/>
          </p:nvPr>
        </p:nvSpPr>
        <p:spPr/>
        <p:txBody>
          <a:bodyPr>
            <a:normAutofit/>
          </a:bodyPr>
          <a:lstStyle/>
          <a:p>
            <a:r>
              <a:rPr lang="en-US" dirty="0">
                <a:solidFill>
                  <a:schemeClr val="accent1">
                    <a:lumMod val="50000"/>
                  </a:schemeClr>
                </a:solidFill>
              </a:rPr>
              <a:t>Linear Equations in Two Variables</a:t>
            </a:r>
          </a:p>
        </p:txBody>
      </p:sp>
    </p:spTree>
    <p:extLst>
      <p:ext uri="{BB962C8B-B14F-4D97-AF65-F5344CB8AC3E}">
        <p14:creationId xmlns:p14="http://schemas.microsoft.com/office/powerpoint/2010/main" val="2382641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lumMod val="50000"/>
                  </a:schemeClr>
                </a:solidFill>
              </a:rPr>
              <a:t>Linear Equations in Two Variables</a:t>
            </a:r>
          </a:p>
        </p:txBody>
      </p:sp>
      <p:sp>
        <p:nvSpPr>
          <p:cNvPr id="7" name="TextBox 6"/>
          <p:cNvSpPr txBox="1"/>
          <p:nvPr/>
        </p:nvSpPr>
        <p:spPr>
          <a:xfrm>
            <a:off x="0" y="1047750"/>
            <a:ext cx="9144000" cy="415498"/>
          </a:xfrm>
          <a:prstGeom prst="rect">
            <a:avLst/>
          </a:prstGeom>
          <a:noFill/>
        </p:spPr>
        <p:txBody>
          <a:bodyPr wrap="square" rtlCol="0">
            <a:spAutoFit/>
          </a:bodyPr>
          <a:lstStyle/>
          <a:p>
            <a:pPr algn="ctr"/>
            <a:r>
              <a:rPr lang="en-US" sz="2100" i="1" dirty="0"/>
              <a:t>ax</a:t>
            </a:r>
            <a:r>
              <a:rPr lang="en-US" sz="2100" dirty="0"/>
              <a:t> + </a:t>
            </a:r>
            <a:r>
              <a:rPr lang="en-US" sz="2100" i="1" dirty="0"/>
              <a:t>by</a:t>
            </a:r>
            <a:r>
              <a:rPr lang="en-US" sz="2100" dirty="0"/>
              <a:t> = </a:t>
            </a:r>
            <a:r>
              <a:rPr lang="en-US" sz="2100" i="1" dirty="0"/>
              <a:t>c</a:t>
            </a:r>
          </a:p>
        </p:txBody>
      </p:sp>
    </p:spTree>
    <p:extLst>
      <p:ext uri="{BB962C8B-B14F-4D97-AF65-F5344CB8AC3E}">
        <p14:creationId xmlns:p14="http://schemas.microsoft.com/office/powerpoint/2010/main" val="2029198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lumMod val="50000"/>
                  </a:schemeClr>
                </a:solidFill>
              </a:rPr>
              <a:t>Solving Linear Equations</a:t>
            </a:r>
          </a:p>
        </p:txBody>
      </p:sp>
      <p:sp>
        <p:nvSpPr>
          <p:cNvPr id="7" name="TextBox 6"/>
          <p:cNvSpPr txBox="1"/>
          <p:nvPr/>
        </p:nvSpPr>
        <p:spPr>
          <a:xfrm>
            <a:off x="0" y="1047750"/>
            <a:ext cx="9144000" cy="415498"/>
          </a:xfrm>
          <a:prstGeom prst="rect">
            <a:avLst/>
          </a:prstGeom>
          <a:noFill/>
        </p:spPr>
        <p:txBody>
          <a:bodyPr wrap="square" rtlCol="0">
            <a:spAutoFit/>
          </a:bodyPr>
          <a:lstStyle/>
          <a:p>
            <a:pPr algn="ctr"/>
            <a:r>
              <a:rPr lang="en-US" sz="2100" dirty="0"/>
              <a:t>3</a:t>
            </a:r>
            <a:r>
              <a:rPr lang="en-US" sz="2100" i="1" dirty="0"/>
              <a:t>x</a:t>
            </a:r>
            <a:r>
              <a:rPr lang="en-US" sz="2100" dirty="0"/>
              <a:t> + 2</a:t>
            </a:r>
            <a:r>
              <a:rPr lang="en-US" sz="2100" i="1" dirty="0"/>
              <a:t>y</a:t>
            </a:r>
            <a:r>
              <a:rPr lang="en-US" sz="2100" dirty="0"/>
              <a:t> = 7</a:t>
            </a:r>
          </a:p>
        </p:txBody>
      </p:sp>
    </p:spTree>
    <p:extLst>
      <p:ext uri="{BB962C8B-B14F-4D97-AF65-F5344CB8AC3E}">
        <p14:creationId xmlns:p14="http://schemas.microsoft.com/office/powerpoint/2010/main" val="1403644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lumMod val="50000"/>
                  </a:schemeClr>
                </a:solidFill>
              </a:rPr>
              <a:t>Solving Linear Equations</a:t>
            </a:r>
          </a:p>
        </p:txBody>
      </p:sp>
      <p:graphicFrame>
        <p:nvGraphicFramePr>
          <p:cNvPr id="3" name="Object 2">
            <a:extLst>
              <a:ext uri="{FF2B5EF4-FFF2-40B4-BE49-F238E27FC236}">
                <a16:creationId xmlns:a16="http://schemas.microsoft.com/office/drawing/2014/main" id="{1888FB5F-63EA-4C6D-ACA2-676ABE7A0D8D}"/>
              </a:ext>
            </a:extLst>
          </p:cNvPr>
          <p:cNvGraphicFramePr>
            <a:graphicFrameLocks noChangeAspect="1"/>
          </p:cNvGraphicFramePr>
          <p:nvPr>
            <p:extLst>
              <p:ext uri="{D42A27DB-BD31-4B8C-83A1-F6EECF244321}">
                <p14:modId xmlns:p14="http://schemas.microsoft.com/office/powerpoint/2010/main" val="4030406273"/>
              </p:ext>
            </p:extLst>
          </p:nvPr>
        </p:nvGraphicFramePr>
        <p:xfrm>
          <a:off x="4038600" y="1009650"/>
          <a:ext cx="1066800" cy="571500"/>
        </p:xfrm>
        <a:graphic>
          <a:graphicData uri="http://schemas.openxmlformats.org/presentationml/2006/ole">
            <mc:AlternateContent xmlns:mc="http://schemas.openxmlformats.org/markup-compatibility/2006">
              <mc:Choice xmlns:v="urn:schemas-microsoft-com:vml" Requires="v">
                <p:oleObj spid="_x0000_s1034" name="Equation" r:id="rId4" imgW="1066680" imgH="571320" progId="Equation.DSMT4">
                  <p:embed/>
                </p:oleObj>
              </mc:Choice>
              <mc:Fallback>
                <p:oleObj name="Equation" r:id="rId4" imgW="1066680" imgH="571320" progId="Equation.DSMT4">
                  <p:embed/>
                  <p:pic>
                    <p:nvPicPr>
                      <p:cNvPr id="0" name=""/>
                      <p:cNvPicPr/>
                      <p:nvPr/>
                    </p:nvPicPr>
                    <p:blipFill>
                      <a:blip r:embed="rId5"/>
                      <a:stretch>
                        <a:fillRect/>
                      </a:stretch>
                    </p:blipFill>
                    <p:spPr>
                      <a:xfrm>
                        <a:off x="4038600" y="1009650"/>
                        <a:ext cx="1066800" cy="571500"/>
                      </a:xfrm>
                      <a:prstGeom prst="rect">
                        <a:avLst/>
                      </a:prstGeom>
                    </p:spPr>
                  </p:pic>
                </p:oleObj>
              </mc:Fallback>
            </mc:AlternateContent>
          </a:graphicData>
        </a:graphic>
      </p:graphicFrame>
    </p:spTree>
    <p:extLst>
      <p:ext uri="{BB962C8B-B14F-4D97-AF65-F5344CB8AC3E}">
        <p14:creationId xmlns:p14="http://schemas.microsoft.com/office/powerpoint/2010/main" val="3602539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lumMod val="50000"/>
                  </a:schemeClr>
                </a:solidFill>
              </a:rPr>
              <a:t>Solving Linear Equations</a:t>
            </a:r>
          </a:p>
        </p:txBody>
      </p:sp>
      <p:graphicFrame>
        <p:nvGraphicFramePr>
          <p:cNvPr id="3" name="Object 2">
            <a:extLst>
              <a:ext uri="{FF2B5EF4-FFF2-40B4-BE49-F238E27FC236}">
                <a16:creationId xmlns:a16="http://schemas.microsoft.com/office/drawing/2014/main" id="{1888FB5F-63EA-4C6D-ACA2-676ABE7A0D8D}"/>
              </a:ext>
            </a:extLst>
          </p:cNvPr>
          <p:cNvGraphicFramePr>
            <a:graphicFrameLocks noChangeAspect="1"/>
          </p:cNvGraphicFramePr>
          <p:nvPr>
            <p:extLst>
              <p:ext uri="{D42A27DB-BD31-4B8C-83A1-F6EECF244321}">
                <p14:modId xmlns:p14="http://schemas.microsoft.com/office/powerpoint/2010/main" val="1712794661"/>
              </p:ext>
            </p:extLst>
          </p:nvPr>
        </p:nvGraphicFramePr>
        <p:xfrm>
          <a:off x="3917950" y="1009650"/>
          <a:ext cx="1308100" cy="571500"/>
        </p:xfrm>
        <a:graphic>
          <a:graphicData uri="http://schemas.openxmlformats.org/presentationml/2006/ole">
            <mc:AlternateContent xmlns:mc="http://schemas.openxmlformats.org/markup-compatibility/2006">
              <mc:Choice xmlns:v="urn:schemas-microsoft-com:vml" Requires="v">
                <p:oleObj spid="_x0000_s2058" name="Equation" r:id="rId4" imgW="1307880" imgH="571320" progId="Equation.DSMT4">
                  <p:embed/>
                </p:oleObj>
              </mc:Choice>
              <mc:Fallback>
                <p:oleObj name="Equation" r:id="rId4" imgW="1307880" imgH="571320" progId="Equation.DSMT4">
                  <p:embed/>
                  <p:pic>
                    <p:nvPicPr>
                      <p:cNvPr id="3" name="Object 2">
                        <a:extLst>
                          <a:ext uri="{FF2B5EF4-FFF2-40B4-BE49-F238E27FC236}">
                            <a16:creationId xmlns:a16="http://schemas.microsoft.com/office/drawing/2014/main" id="{1888FB5F-63EA-4C6D-ACA2-676ABE7A0D8D}"/>
                          </a:ext>
                        </a:extLst>
                      </p:cNvPr>
                      <p:cNvPicPr/>
                      <p:nvPr/>
                    </p:nvPicPr>
                    <p:blipFill>
                      <a:blip r:embed="rId5"/>
                      <a:stretch>
                        <a:fillRect/>
                      </a:stretch>
                    </p:blipFill>
                    <p:spPr>
                      <a:xfrm>
                        <a:off x="3917950" y="1009650"/>
                        <a:ext cx="1308100" cy="571500"/>
                      </a:xfrm>
                      <a:prstGeom prst="rect">
                        <a:avLst/>
                      </a:prstGeom>
                    </p:spPr>
                  </p:pic>
                </p:oleObj>
              </mc:Fallback>
            </mc:AlternateContent>
          </a:graphicData>
        </a:graphic>
      </p:graphicFrame>
    </p:spTree>
    <p:extLst>
      <p:ext uri="{BB962C8B-B14F-4D97-AF65-F5344CB8AC3E}">
        <p14:creationId xmlns:p14="http://schemas.microsoft.com/office/powerpoint/2010/main" val="2462766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lumMod val="50000"/>
                  </a:schemeClr>
                </a:solidFill>
              </a:rPr>
              <a:t>What's Next</a:t>
            </a:r>
          </a:p>
        </p:txBody>
      </p:sp>
    </p:spTree>
    <p:extLst>
      <p:ext uri="{BB962C8B-B14F-4D97-AF65-F5344CB8AC3E}">
        <p14:creationId xmlns:p14="http://schemas.microsoft.com/office/powerpoint/2010/main" val="25773133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3844</TotalTime>
  <Words>220</Words>
  <Application>Microsoft Office PowerPoint</Application>
  <PresentationFormat>On-screen Show (16:9)</PresentationFormat>
  <Paragraphs>18</Paragraphs>
  <Slides>6</Slides>
  <Notes>6</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13" baseType="lpstr">
      <vt:lpstr>Bookman Old Style</vt:lpstr>
      <vt:lpstr>Calibri</vt:lpstr>
      <vt:lpstr>Gill Sans MT</vt:lpstr>
      <vt:lpstr>Wingdings</vt:lpstr>
      <vt:lpstr>Wingdings 3</vt:lpstr>
      <vt:lpstr>Origin</vt:lpstr>
      <vt:lpstr>Equation</vt:lpstr>
      <vt:lpstr>Solving Equations</vt:lpstr>
      <vt:lpstr>Linear Equations in Two Variables</vt:lpstr>
      <vt:lpstr>Solving Linear Equations</vt:lpstr>
      <vt:lpstr>Solving Linear Equations</vt:lpstr>
      <vt:lpstr>Solving Linear Equations</vt:lpstr>
      <vt:lpstr>What's Next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gallen</dc:creator>
  <cp:lastModifiedBy>Gregory Allen</cp:lastModifiedBy>
  <cp:revision>441</cp:revision>
  <dcterms:created xsi:type="dcterms:W3CDTF">2014-11-22T22:42:06Z</dcterms:created>
  <dcterms:modified xsi:type="dcterms:W3CDTF">2022-05-14T03:07:03Z</dcterms:modified>
</cp:coreProperties>
</file>