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84" r:id="rId3"/>
    <p:sldId id="286" r:id="rId4"/>
    <p:sldId id="287" r:id="rId5"/>
    <p:sldId id="2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82641" autoAdjust="0"/>
  </p:normalViewPr>
  <p:slideViewPr>
    <p:cSldViewPr>
      <p:cViewPr varScale="1">
        <p:scale>
          <a:sx n="85" d="100"/>
          <a:sy n="85" d="100"/>
        </p:scale>
        <p:origin x="1282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64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837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545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Inverses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8"/>
    </mc:Choice>
    <mc:Fallback xmlns="">
      <p:transition spd="slow" advTm="123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Inverses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18376-446F-4B7D-91E7-F7D13E0D2748}"/>
              </a:ext>
            </a:extLst>
          </p:cNvPr>
          <p:cNvSpPr txBox="1"/>
          <p:nvPr/>
        </p:nvSpPr>
        <p:spPr>
          <a:xfrm>
            <a:off x="457200" y="994886"/>
            <a:ext cx="8229600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Let </a:t>
            </a:r>
            <a:r>
              <a:rPr lang="en-US" sz="2100" i="1" dirty="0"/>
              <a:t>R</a:t>
            </a:r>
            <a:r>
              <a:rPr lang="en-US" sz="2100" dirty="0"/>
              <a:t> be a relation from </a:t>
            </a:r>
            <a:r>
              <a:rPr lang="en-US" sz="2100" i="1" dirty="0"/>
              <a:t>A</a:t>
            </a:r>
            <a:r>
              <a:rPr lang="en-US" sz="2100" dirty="0"/>
              <a:t> to </a:t>
            </a:r>
            <a:r>
              <a:rPr lang="en-US" sz="2100" i="1" dirty="0"/>
              <a:t>B</a:t>
            </a:r>
            <a:r>
              <a:rPr lang="en-US" sz="2100" dirty="0"/>
              <a:t>.  Define the inverse relation </a:t>
            </a:r>
            <a:r>
              <a:rPr lang="en-US" sz="2100" i="1" dirty="0"/>
              <a:t>R</a:t>
            </a:r>
            <a:r>
              <a:rPr lang="en-US" sz="2100" baseline="30000" dirty="0"/>
              <a:t>-1</a:t>
            </a:r>
            <a:r>
              <a:rPr lang="en-US" sz="2100" dirty="0"/>
              <a:t> from </a:t>
            </a:r>
            <a:r>
              <a:rPr lang="en-US" sz="2100" i="1" dirty="0"/>
              <a:t>B</a:t>
            </a:r>
            <a:r>
              <a:rPr lang="en-US" sz="2100" dirty="0"/>
              <a:t> to </a:t>
            </a:r>
            <a:r>
              <a:rPr lang="en-US" sz="2100" i="1" dirty="0"/>
              <a:t>A</a:t>
            </a:r>
            <a:r>
              <a:rPr lang="en-US" sz="2100" dirty="0"/>
              <a:t> by</a:t>
            </a:r>
          </a:p>
          <a:p>
            <a:pPr algn="ctr">
              <a:spcAft>
                <a:spcPts val="1200"/>
              </a:spcAft>
            </a:pPr>
            <a:r>
              <a:rPr lang="en-US" sz="2100" i="1" dirty="0"/>
              <a:t>R</a:t>
            </a:r>
            <a:r>
              <a:rPr lang="en-US" sz="2100" baseline="30000" dirty="0"/>
              <a:t>-1</a:t>
            </a:r>
            <a:r>
              <a:rPr lang="en-US" sz="2100" dirty="0"/>
              <a:t> = {(</a:t>
            </a:r>
            <a:r>
              <a:rPr lang="en-US" sz="2100" i="1" dirty="0"/>
              <a:t>y</a:t>
            </a:r>
            <a:r>
              <a:rPr lang="en-US" sz="2100" dirty="0"/>
              <a:t>, </a:t>
            </a:r>
            <a:r>
              <a:rPr lang="en-US" sz="2100" i="1" dirty="0"/>
              <a:t>x</a:t>
            </a:r>
            <a:r>
              <a:rPr lang="en-US" sz="2100" dirty="0"/>
              <a:t>) </a:t>
            </a:r>
            <a:r>
              <a:rPr lang="en-US" sz="2100" dirty="0">
                <a:sym typeface="Symbol" panose="05050102010706020507" pitchFamily="18" charset="2"/>
              </a:rPr>
              <a:t>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</a:t>
            </a:r>
            <a:r>
              <a:rPr lang="en-US" sz="2100" i="1" dirty="0">
                <a:sym typeface="Symbol" panose="05050102010706020507" pitchFamily="18" charset="2"/>
              </a:rPr>
              <a:t> A</a:t>
            </a:r>
            <a:r>
              <a:rPr lang="en-US" sz="2100" dirty="0">
                <a:sym typeface="Symbol" panose="05050102010706020507" pitchFamily="18" charset="2"/>
              </a:rPr>
              <a:t> | (</a:t>
            </a:r>
            <a:r>
              <a:rPr lang="en-US" sz="2100" i="1" dirty="0">
                <a:sym typeface="Symbol" panose="05050102010706020507" pitchFamily="18" charset="2"/>
              </a:rPr>
              <a:t>x</a:t>
            </a:r>
            <a:r>
              <a:rPr lang="en-US" sz="2100" dirty="0">
                <a:sym typeface="Symbol" panose="05050102010706020507" pitchFamily="18" charset="2"/>
              </a:rPr>
              <a:t>, </a:t>
            </a:r>
            <a:r>
              <a:rPr lang="en-US" sz="2100" i="1" dirty="0">
                <a:sym typeface="Symbol" panose="05050102010706020507" pitchFamily="18" charset="2"/>
              </a:rPr>
              <a:t>y</a:t>
            </a:r>
            <a:r>
              <a:rPr lang="en-US" sz="2100" dirty="0">
                <a:sym typeface="Symbol" panose="05050102010706020507" pitchFamily="18" charset="2"/>
              </a:rPr>
              <a:t>)  </a:t>
            </a:r>
            <a:r>
              <a:rPr lang="en-US" sz="2100" i="1" dirty="0">
                <a:sym typeface="Symbol" panose="05050102010706020507" pitchFamily="18" charset="2"/>
              </a:rPr>
              <a:t>R</a:t>
            </a:r>
            <a:r>
              <a:rPr lang="en-US" sz="2100" dirty="0">
                <a:sym typeface="Symbol" panose="05050102010706020507" pitchFamily="18" charset="2"/>
              </a:rPr>
              <a:t>}</a:t>
            </a:r>
            <a:endParaRPr lang="en-US" sz="2100" i="1" dirty="0"/>
          </a:p>
        </p:txBody>
      </p:sp>
    </p:spTree>
    <p:extLst>
      <p:ext uri="{BB962C8B-B14F-4D97-AF65-F5344CB8AC3E}">
        <p14:creationId xmlns:p14="http://schemas.microsoft.com/office/powerpoint/2010/main" val="299229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561"/>
    </mc:Choice>
    <mc:Fallback xmlns="">
      <p:transition spd="slow" advTm="6756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Inverse Relations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49011CA-3B18-4CB7-9599-D96B6116B1D6}"/>
              </a:ext>
            </a:extLst>
          </p:cNvPr>
          <p:cNvSpPr/>
          <p:nvPr/>
        </p:nvSpPr>
        <p:spPr>
          <a:xfrm>
            <a:off x="609600" y="11239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5402F5-14EF-4B6A-947C-38914EDA5E43}"/>
              </a:ext>
            </a:extLst>
          </p:cNvPr>
          <p:cNvSpPr txBox="1"/>
          <p:nvPr/>
        </p:nvSpPr>
        <p:spPr>
          <a:xfrm>
            <a:off x="1339065" y="1469589"/>
            <a:ext cx="29367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c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DA1A164-3F4D-4C45-A2BB-4CB2DFD7D35E}"/>
              </a:ext>
            </a:extLst>
          </p:cNvPr>
          <p:cNvSpPr/>
          <p:nvPr/>
        </p:nvSpPr>
        <p:spPr>
          <a:xfrm>
            <a:off x="3352800" y="11239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9417B3-2D6F-4F51-ADB2-6ADADA9B440F}"/>
              </a:ext>
            </a:extLst>
          </p:cNvPr>
          <p:cNvSpPr txBox="1"/>
          <p:nvPr/>
        </p:nvSpPr>
        <p:spPr>
          <a:xfrm>
            <a:off x="4114800" y="1469589"/>
            <a:ext cx="29367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c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14F4E06-618B-4D32-BB8B-71ED89762673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1632735" y="1675280"/>
            <a:ext cx="2482065" cy="1086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5555AE4-10D7-42AB-99A6-EEFF396ABF28}"/>
              </a:ext>
            </a:extLst>
          </p:cNvPr>
          <p:cNvCxnSpPr>
            <a:cxnSpLocks/>
          </p:cNvCxnSpPr>
          <p:nvPr/>
        </p:nvCxnSpPr>
        <p:spPr>
          <a:xfrm>
            <a:off x="1616468" y="2724150"/>
            <a:ext cx="2498332" cy="117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8EE66EE-99FF-401A-9DC3-5B4D42994C34}"/>
              </a:ext>
            </a:extLst>
          </p:cNvPr>
          <p:cNvCxnSpPr>
            <a:cxnSpLocks/>
          </p:cNvCxnSpPr>
          <p:nvPr/>
        </p:nvCxnSpPr>
        <p:spPr>
          <a:xfrm flipV="1">
            <a:off x="1616468" y="1675280"/>
            <a:ext cx="2498332" cy="2191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90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561"/>
    </mc:Choice>
    <mc:Fallback xmlns="">
      <p:transition spd="slow" advTm="6756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Inverses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18376-446F-4B7D-91E7-F7D13E0D2748}"/>
              </a:ext>
            </a:extLst>
          </p:cNvPr>
          <p:cNvSpPr txBox="1"/>
          <p:nvPr/>
        </p:nvSpPr>
        <p:spPr>
          <a:xfrm>
            <a:off x="457200" y="994886"/>
            <a:ext cx="8229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Define the relation </a:t>
            </a:r>
            <a:r>
              <a:rPr lang="en-US" sz="2100" i="1" dirty="0"/>
              <a:t>R</a:t>
            </a:r>
            <a:r>
              <a:rPr lang="en-US" sz="2100" dirty="0"/>
              <a:t> from    to    by </a:t>
            </a:r>
            <a:r>
              <a:rPr lang="en-US" sz="2100" i="1" dirty="0"/>
              <a:t>x R y</a:t>
            </a:r>
            <a:r>
              <a:rPr lang="en-US" sz="2100" dirty="0"/>
              <a:t> if and only if </a:t>
            </a:r>
            <a:r>
              <a:rPr lang="en-US" sz="2100" i="1" dirty="0"/>
              <a:t>y</a:t>
            </a:r>
            <a:r>
              <a:rPr lang="en-US" sz="2100" dirty="0"/>
              <a:t> = </a:t>
            </a:r>
            <a:r>
              <a:rPr lang="en-US" sz="2100" i="1" dirty="0"/>
              <a:t>x</a:t>
            </a:r>
            <a:r>
              <a:rPr lang="en-US" sz="2100" baseline="30000" dirty="0"/>
              <a:t>2</a:t>
            </a:r>
            <a:r>
              <a:rPr lang="en-US" sz="2100" dirty="0"/>
              <a:t>.  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7A986EF-6211-4715-8BCF-46F657B36A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473880"/>
              </p:ext>
            </p:extLst>
          </p:nvPr>
        </p:nvGraphicFramePr>
        <p:xfrm>
          <a:off x="3429000" y="1091858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4" imgW="241200" imgH="241200" progId="Equation.DSMT4">
                  <p:embed/>
                </p:oleObj>
              </mc:Choice>
              <mc:Fallback>
                <p:oleObj name="Equation" r:id="rId4" imgW="2412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29000" y="1091858"/>
                        <a:ext cx="2413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7401897-156E-4F8E-8326-0F3BD173DE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691230"/>
              </p:ext>
            </p:extLst>
          </p:nvPr>
        </p:nvGraphicFramePr>
        <p:xfrm>
          <a:off x="3962400" y="1091858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6" imgW="241200" imgH="241200" progId="Equation.DSMT4">
                  <p:embed/>
                </p:oleObj>
              </mc:Choice>
              <mc:Fallback>
                <p:oleObj name="Equation" r:id="rId6" imgW="241200" imgH="241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7A986EF-6211-4715-8BCF-46F657B36A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62400" y="1091858"/>
                        <a:ext cx="2413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103492C-6DFB-474A-8A5E-F79A111D44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9600" y="1581150"/>
            <a:ext cx="4627265" cy="277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167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561"/>
    </mc:Choice>
    <mc:Fallback xmlns="">
      <p:transition spd="slow" advTm="6756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054"/>
    </mc:Choice>
    <mc:Fallback xmlns="">
      <p:transition spd="slow" advTm="75054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3577</TotalTime>
  <Words>77</Words>
  <Application>Microsoft Office PowerPoint</Application>
  <PresentationFormat>On-screen Show (16:9)</PresentationFormat>
  <Paragraphs>32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Relations</vt:lpstr>
      <vt:lpstr>Inverses</vt:lpstr>
      <vt:lpstr>Inverse Relations</vt:lpstr>
      <vt:lpstr>Inverses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574</cp:revision>
  <dcterms:created xsi:type="dcterms:W3CDTF">2014-11-22T22:42:06Z</dcterms:created>
  <dcterms:modified xsi:type="dcterms:W3CDTF">2022-03-06T18:01:37Z</dcterms:modified>
</cp:coreProperties>
</file>