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8"/>
  </p:notesMasterIdLst>
  <p:sldIdLst>
    <p:sldId id="256" r:id="rId2"/>
    <p:sldId id="286" r:id="rId3"/>
    <p:sldId id="288" r:id="rId4"/>
    <p:sldId id="287" r:id="rId5"/>
    <p:sldId id="284" r:id="rId6"/>
    <p:sldId id="27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4" autoAdjust="0"/>
    <p:restoredTop sz="82641" autoAdjust="0"/>
  </p:normalViewPr>
  <p:slideViewPr>
    <p:cSldViewPr>
      <p:cViewPr varScale="1">
        <p:scale>
          <a:sx n="85" d="100"/>
          <a:sy n="85" d="100"/>
        </p:scale>
        <p:origin x="1282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37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473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102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164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03/06/22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38"/>
    </mc:Choice>
    <mc:Fallback xmlns="">
      <p:transition spd="slow" advTm="1238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Cartesian Product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895350"/>
            <a:ext cx="84582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</a:t>
            </a:r>
            <a:r>
              <a:rPr lang="en-US" sz="2100" i="1" dirty="0"/>
              <a:t>A</a:t>
            </a:r>
            <a:r>
              <a:rPr lang="en-US" sz="2100" dirty="0"/>
              <a:t> and </a:t>
            </a:r>
            <a:r>
              <a:rPr lang="en-US" sz="2100" i="1" dirty="0"/>
              <a:t>B</a:t>
            </a:r>
            <a:r>
              <a:rPr lang="en-US" sz="2100" dirty="0"/>
              <a:t> are sets then the </a:t>
            </a:r>
            <a:r>
              <a:rPr lang="en-US" sz="2100" b="1" dirty="0"/>
              <a:t>Cartesian product of </a:t>
            </a:r>
            <a:r>
              <a:rPr lang="en-US" sz="2100" b="1" i="1" dirty="0"/>
              <a:t>A</a:t>
            </a:r>
            <a:r>
              <a:rPr lang="en-US" sz="2100" b="1" dirty="0"/>
              <a:t> and </a:t>
            </a:r>
            <a:r>
              <a:rPr lang="en-US" sz="2100" b="1" i="1" dirty="0"/>
              <a:t>B</a:t>
            </a:r>
            <a:r>
              <a:rPr lang="en-US" sz="2100" dirty="0"/>
              <a:t>, written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 </a:t>
            </a:r>
            <a:r>
              <a:rPr lang="en-US" sz="2100" i="1" dirty="0">
                <a:sym typeface="Symbol" panose="05050102010706020507" pitchFamily="18" charset="2"/>
              </a:rPr>
              <a:t>B </a:t>
            </a:r>
            <a:r>
              <a:rPr lang="en-US" sz="2100" dirty="0">
                <a:sym typeface="Symbol" panose="05050102010706020507" pitchFamily="18" charset="2"/>
              </a:rPr>
              <a:t>and read </a:t>
            </a:r>
            <a:r>
              <a:rPr lang="en-US" sz="2100" i="1" dirty="0">
                <a:sym typeface="Symbol" panose="05050102010706020507" pitchFamily="18" charset="2"/>
              </a:rPr>
              <a:t>“A</a:t>
            </a:r>
            <a:r>
              <a:rPr lang="en-US" sz="2100" dirty="0">
                <a:sym typeface="Symbol" panose="05050102010706020507" pitchFamily="18" charset="2"/>
              </a:rPr>
              <a:t> cross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”</a:t>
            </a:r>
            <a:r>
              <a:rPr lang="en-US" sz="2100" i="1" dirty="0">
                <a:sym typeface="Symbol" panose="05050102010706020507" pitchFamily="18" charset="2"/>
              </a:rPr>
              <a:t>,</a:t>
            </a:r>
            <a:r>
              <a:rPr lang="en-US" sz="2100" dirty="0">
                <a:sym typeface="Symbol" panose="05050102010706020507" pitchFamily="18" charset="2"/>
              </a:rPr>
              <a:t> is the set of all ordered pairs, (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), where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is in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is in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 </a:t>
            </a:r>
          </a:p>
          <a:p>
            <a:pPr algn="ctr">
              <a:spcAft>
                <a:spcPts val="1200"/>
              </a:spcAft>
            </a:pP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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= {(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) |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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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}</a:t>
            </a:r>
            <a:endParaRPr lang="en-US" sz="2100" i="1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10908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Cartesian Product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895350"/>
            <a:ext cx="84582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</a:t>
            </a:r>
            <a:r>
              <a:rPr lang="en-US" sz="2100" i="1" dirty="0"/>
              <a:t>A</a:t>
            </a:r>
            <a:r>
              <a:rPr lang="en-US" sz="2100" dirty="0"/>
              <a:t> and </a:t>
            </a:r>
            <a:r>
              <a:rPr lang="en-US" sz="2100" i="1" dirty="0"/>
              <a:t>B</a:t>
            </a:r>
            <a:r>
              <a:rPr lang="en-US" sz="2100" dirty="0"/>
              <a:t> are sets then the </a:t>
            </a:r>
            <a:r>
              <a:rPr lang="en-US" sz="2100" b="1" dirty="0"/>
              <a:t>Cartesian product of </a:t>
            </a:r>
            <a:r>
              <a:rPr lang="en-US" sz="2100" b="1" i="1" dirty="0"/>
              <a:t>A</a:t>
            </a:r>
            <a:r>
              <a:rPr lang="en-US" sz="2100" b="1" dirty="0"/>
              <a:t> and </a:t>
            </a:r>
            <a:r>
              <a:rPr lang="en-US" sz="2100" b="1" i="1" dirty="0"/>
              <a:t>B</a:t>
            </a:r>
            <a:r>
              <a:rPr lang="en-US" sz="2100" dirty="0"/>
              <a:t>, written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 </a:t>
            </a:r>
            <a:r>
              <a:rPr lang="en-US" sz="2100" i="1" dirty="0">
                <a:sym typeface="Symbol" panose="05050102010706020507" pitchFamily="18" charset="2"/>
              </a:rPr>
              <a:t>B </a:t>
            </a:r>
            <a:r>
              <a:rPr lang="en-US" sz="2100" dirty="0">
                <a:sym typeface="Symbol" panose="05050102010706020507" pitchFamily="18" charset="2"/>
              </a:rPr>
              <a:t>and read </a:t>
            </a:r>
            <a:r>
              <a:rPr lang="en-US" sz="2100" i="1" dirty="0">
                <a:sym typeface="Symbol" panose="05050102010706020507" pitchFamily="18" charset="2"/>
              </a:rPr>
              <a:t>“A</a:t>
            </a:r>
            <a:r>
              <a:rPr lang="en-US" sz="2100" dirty="0">
                <a:sym typeface="Symbol" panose="05050102010706020507" pitchFamily="18" charset="2"/>
              </a:rPr>
              <a:t> cross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”</a:t>
            </a:r>
            <a:r>
              <a:rPr lang="en-US" sz="2100" i="1" dirty="0">
                <a:sym typeface="Symbol" panose="05050102010706020507" pitchFamily="18" charset="2"/>
              </a:rPr>
              <a:t>,</a:t>
            </a:r>
            <a:r>
              <a:rPr lang="en-US" sz="2100" dirty="0">
                <a:sym typeface="Symbol" panose="05050102010706020507" pitchFamily="18" charset="2"/>
              </a:rPr>
              <a:t> is the set of all ordered pairs, (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), where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is in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is in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 </a:t>
            </a:r>
          </a:p>
          <a:p>
            <a:pPr algn="ctr">
              <a:spcAft>
                <a:spcPts val="1200"/>
              </a:spcAft>
            </a:pP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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= {(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) |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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and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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}</a:t>
            </a:r>
            <a:endParaRPr lang="en-US" sz="2100" i="1" dirty="0">
              <a:sym typeface="Symbol" panose="05050102010706020507" pitchFamily="18" charset="2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7DA30274-6CDF-4BF8-9932-723FF74EFA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3630" y="2609732"/>
            <a:ext cx="2076740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71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The Cartesian Product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458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Let </a:t>
            </a:r>
            <a:r>
              <a:rPr lang="en-US" sz="2100" i="1" dirty="0"/>
              <a:t>A</a:t>
            </a:r>
            <a:r>
              <a:rPr lang="en-US" sz="2100" dirty="0"/>
              <a:t> = {1, 2, 3} and </a:t>
            </a:r>
            <a:r>
              <a:rPr lang="en-US" sz="2100" i="1" dirty="0"/>
              <a:t>B</a:t>
            </a:r>
            <a:r>
              <a:rPr lang="en-US" sz="2100" dirty="0"/>
              <a:t> = {</a:t>
            </a:r>
            <a:r>
              <a:rPr lang="en-US" sz="2100" i="1" dirty="0"/>
              <a:t>a</a:t>
            </a:r>
            <a:r>
              <a:rPr lang="en-US" sz="2100" dirty="0"/>
              <a:t>, </a:t>
            </a:r>
            <a:r>
              <a:rPr lang="en-US" sz="2100" i="1" dirty="0"/>
              <a:t>b</a:t>
            </a:r>
            <a:r>
              <a:rPr lang="en-US" sz="2100" dirty="0"/>
              <a:t>, </a:t>
            </a:r>
            <a:r>
              <a:rPr lang="en-US" sz="2100" i="1" dirty="0"/>
              <a:t>c</a:t>
            </a:r>
            <a:r>
              <a:rPr lang="en-US" sz="2100" dirty="0"/>
              <a:t>}.  What is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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?</a:t>
            </a:r>
            <a:endParaRPr lang="en-US" sz="2100" i="1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0850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Relations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218376-446F-4B7D-91E7-F7D13E0D2748}"/>
              </a:ext>
            </a:extLst>
          </p:cNvPr>
          <p:cNvSpPr txBox="1"/>
          <p:nvPr/>
        </p:nvSpPr>
        <p:spPr>
          <a:xfrm>
            <a:off x="457200" y="994886"/>
            <a:ext cx="8229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100" dirty="0"/>
              <a:t>If </a:t>
            </a:r>
            <a:r>
              <a:rPr lang="en-US" sz="2100" i="1" dirty="0"/>
              <a:t>A</a:t>
            </a:r>
            <a:r>
              <a:rPr lang="en-US" sz="2100" dirty="0"/>
              <a:t> and </a:t>
            </a:r>
            <a:r>
              <a:rPr lang="en-US" sz="2100" i="1" dirty="0"/>
              <a:t>B</a:t>
            </a:r>
            <a:r>
              <a:rPr lang="en-US" sz="2100" dirty="0"/>
              <a:t> are sets then a </a:t>
            </a:r>
            <a:r>
              <a:rPr lang="en-US" sz="2100" b="1" dirty="0"/>
              <a:t>relation </a:t>
            </a:r>
            <a:r>
              <a:rPr lang="en-US" sz="2100" b="1" i="1" dirty="0"/>
              <a:t>R</a:t>
            </a:r>
            <a:r>
              <a:rPr lang="en-US" sz="2100" b="1" dirty="0"/>
              <a:t> from </a:t>
            </a:r>
            <a:r>
              <a:rPr lang="en-US" sz="2100" b="1" i="1" dirty="0"/>
              <a:t>A</a:t>
            </a:r>
            <a:r>
              <a:rPr lang="en-US" sz="2100" b="1" dirty="0"/>
              <a:t> to </a:t>
            </a:r>
            <a:r>
              <a:rPr lang="en-US" sz="2100" b="1" i="1" dirty="0"/>
              <a:t>B</a:t>
            </a:r>
            <a:r>
              <a:rPr lang="en-US" sz="2100" dirty="0"/>
              <a:t> is a subset of </a:t>
            </a:r>
            <a:r>
              <a:rPr lang="en-US" sz="2100" i="1" dirty="0"/>
              <a:t>A</a:t>
            </a:r>
            <a:r>
              <a:rPr lang="en-US" sz="2100" dirty="0"/>
              <a:t> </a:t>
            </a:r>
            <a:r>
              <a:rPr lang="en-US" sz="2100" dirty="0">
                <a:sym typeface="Symbol" panose="05050102010706020507" pitchFamily="18" charset="2"/>
              </a:rPr>
              <a:t>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.  Given an ordered pair, (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y</a:t>
            </a:r>
            <a:r>
              <a:rPr lang="en-US" sz="2100" dirty="0">
                <a:sym typeface="Symbol" panose="05050102010706020507" pitchFamily="18" charset="2"/>
              </a:rPr>
              <a:t>), in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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we say that 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 is related to </a:t>
            </a:r>
            <a:r>
              <a:rPr lang="en-US" sz="2100" i="1" dirty="0">
                <a:sym typeface="Symbol" panose="05050102010706020507" pitchFamily="18" charset="2"/>
              </a:rPr>
              <a:t>y</a:t>
            </a:r>
            <a:r>
              <a:rPr lang="en-US" sz="2100" dirty="0">
                <a:sym typeface="Symbol" panose="05050102010706020507" pitchFamily="18" charset="2"/>
              </a:rPr>
              <a:t> by </a:t>
            </a:r>
            <a:r>
              <a:rPr lang="en-US" sz="2100" i="1" dirty="0">
                <a:sym typeface="Symbol" panose="05050102010706020507" pitchFamily="18" charset="2"/>
              </a:rPr>
              <a:t>R</a:t>
            </a:r>
            <a:r>
              <a:rPr lang="en-US" sz="2100" dirty="0">
                <a:sym typeface="Symbol" panose="05050102010706020507" pitchFamily="18" charset="2"/>
              </a:rPr>
              <a:t> and write this </a:t>
            </a:r>
            <a:r>
              <a:rPr lang="en-US" sz="2100" i="1" dirty="0">
                <a:sym typeface="Symbol" panose="05050102010706020507" pitchFamily="18" charset="2"/>
              </a:rPr>
              <a:t>x R y</a:t>
            </a:r>
            <a:r>
              <a:rPr lang="en-US" sz="2100" dirty="0">
                <a:sym typeface="Symbol" panose="05050102010706020507" pitchFamily="18" charset="2"/>
              </a:rPr>
              <a:t> if and only (</a:t>
            </a:r>
            <a:r>
              <a:rPr lang="en-US" sz="2100" i="1" dirty="0">
                <a:sym typeface="Symbol" panose="05050102010706020507" pitchFamily="18" charset="2"/>
              </a:rPr>
              <a:t>x</a:t>
            </a:r>
            <a:r>
              <a:rPr lang="en-US" sz="2100" dirty="0">
                <a:sym typeface="Symbol" panose="05050102010706020507" pitchFamily="18" charset="2"/>
              </a:rPr>
              <a:t>, </a:t>
            </a:r>
            <a:r>
              <a:rPr lang="en-US" sz="2100" i="1" dirty="0">
                <a:sym typeface="Symbol" panose="05050102010706020507" pitchFamily="18" charset="2"/>
              </a:rPr>
              <a:t>y</a:t>
            </a:r>
            <a:r>
              <a:rPr lang="en-US" sz="2100" dirty="0">
                <a:sym typeface="Symbol" panose="05050102010706020507" pitchFamily="18" charset="2"/>
              </a:rPr>
              <a:t>) is in </a:t>
            </a:r>
            <a:r>
              <a:rPr lang="en-US" sz="2100" i="1" dirty="0">
                <a:sym typeface="Symbol" panose="05050102010706020507" pitchFamily="18" charset="2"/>
              </a:rPr>
              <a:t>R</a:t>
            </a:r>
            <a:r>
              <a:rPr lang="en-US" sz="2100" dirty="0">
                <a:sym typeface="Symbol" panose="05050102010706020507" pitchFamily="18" charset="2"/>
              </a:rPr>
              <a:t>.  The set </a:t>
            </a:r>
            <a:r>
              <a:rPr lang="en-US" sz="2100" i="1" dirty="0">
                <a:sym typeface="Symbol" panose="05050102010706020507" pitchFamily="18" charset="2"/>
              </a:rPr>
              <a:t>A</a:t>
            </a:r>
            <a:r>
              <a:rPr lang="en-US" sz="2100" dirty="0">
                <a:sym typeface="Symbol" panose="05050102010706020507" pitchFamily="18" charset="2"/>
              </a:rPr>
              <a:t> is called the domain of the relation and the set </a:t>
            </a:r>
            <a:r>
              <a:rPr lang="en-US" sz="2100" i="1" dirty="0">
                <a:sym typeface="Symbol" panose="05050102010706020507" pitchFamily="18" charset="2"/>
              </a:rPr>
              <a:t>B</a:t>
            </a:r>
            <a:r>
              <a:rPr lang="en-US" sz="2100" dirty="0">
                <a:sym typeface="Symbol" panose="05050102010706020507" pitchFamily="18" charset="2"/>
              </a:rPr>
              <a:t> is called the co-domain.</a:t>
            </a:r>
            <a:endParaRPr lang="en-US" sz="2100" dirty="0"/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F950B5CB-EAE6-4BB2-9742-4FC935D66B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517517"/>
            <a:ext cx="2076740" cy="2076740"/>
          </a:xfrm>
          <a:prstGeom prst="rect">
            <a:avLst/>
          </a:prstGeom>
        </p:spPr>
      </p:pic>
      <p:pic>
        <p:nvPicPr>
          <p:cNvPr id="7" name="Picture 6" descr="A picture containing table&#10;&#10;Description automatically generated">
            <a:extLst>
              <a:ext uri="{FF2B5EF4-FFF2-40B4-BE49-F238E27FC236}">
                <a16:creationId xmlns:a16="http://schemas.microsoft.com/office/drawing/2014/main" id="{C933B38D-4A0E-46F1-8A9F-522FBF2E49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8919" y="2571750"/>
            <a:ext cx="2076740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29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561"/>
    </mc:Choice>
    <mc:Fallback xmlns="">
      <p:transition spd="slow" advTm="6756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054"/>
    </mc:Choice>
    <mc:Fallback xmlns="">
      <p:transition spd="slow" advTm="75054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3560</TotalTime>
  <Words>265</Words>
  <Application>Microsoft Office PowerPoint</Application>
  <PresentationFormat>On-screen Show (16:9)</PresentationFormat>
  <Paragraphs>19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Origin</vt:lpstr>
      <vt:lpstr>Relations</vt:lpstr>
      <vt:lpstr>The Cartesian Product</vt:lpstr>
      <vt:lpstr>The Cartesian Product</vt:lpstr>
      <vt:lpstr>The Cartesian Product</vt:lpstr>
      <vt:lpstr>Relations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565</cp:revision>
  <cp:lastPrinted>2022-03-06T17:56:59Z</cp:lastPrinted>
  <dcterms:created xsi:type="dcterms:W3CDTF">2014-11-22T22:42:06Z</dcterms:created>
  <dcterms:modified xsi:type="dcterms:W3CDTF">2022-03-06T17:59:16Z</dcterms:modified>
</cp:coreProperties>
</file>