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4" r:id="rId3"/>
    <p:sldId id="285" r:id="rId4"/>
    <p:sldId id="286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99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79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186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Subsets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Subsets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15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A set </a:t>
            </a:r>
            <a:r>
              <a:rPr lang="en-US" sz="2100" i="1" dirty="0"/>
              <a:t>A</a:t>
            </a:r>
            <a:r>
              <a:rPr lang="en-US" sz="2100" dirty="0"/>
              <a:t> is a subset of another set </a:t>
            </a:r>
            <a:r>
              <a:rPr lang="en-US" sz="2100" i="1" dirty="0"/>
              <a:t>B</a:t>
            </a:r>
            <a:r>
              <a:rPr lang="en-US" sz="2100" dirty="0"/>
              <a:t> if and only if every element of </a:t>
            </a:r>
            <a:r>
              <a:rPr lang="en-US" sz="2100" i="1" dirty="0"/>
              <a:t>A</a:t>
            </a:r>
            <a:r>
              <a:rPr lang="en-US" sz="2100" dirty="0"/>
              <a:t> is also in </a:t>
            </a:r>
            <a:r>
              <a:rPr lang="en-US" sz="2100" i="1" dirty="0"/>
              <a:t>B</a:t>
            </a:r>
            <a:r>
              <a:rPr lang="en-US" sz="2100" dirty="0"/>
              <a:t>.</a:t>
            </a:r>
            <a:r>
              <a:rPr lang="en-US" sz="2100" dirty="0">
                <a:sym typeface="Symbol" panose="05050102010706020507" pitchFamily="18" charset="2"/>
              </a:rPr>
              <a:t> In other words,                           .  </a:t>
            </a:r>
            <a:r>
              <a:rPr lang="en-US" sz="2100" dirty="0"/>
              <a:t>We write this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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076837"/>
            <a:ext cx="32766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i="1" dirty="0"/>
              <a:t>A</a:t>
            </a:r>
            <a:r>
              <a:rPr lang="en-US" sz="2100" dirty="0"/>
              <a:t> = {0, 1, 2, 3} 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B</a:t>
            </a:r>
            <a:r>
              <a:rPr lang="en-US" sz="2100" dirty="0"/>
              <a:t> = {0, 1, 3}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C</a:t>
            </a:r>
            <a:r>
              <a:rPr lang="en-US" sz="2100" dirty="0"/>
              <a:t> = {0, 1, 2, 3}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D</a:t>
            </a:r>
            <a:r>
              <a:rPr lang="en-US" sz="2100" dirty="0"/>
              <a:t> = {0, 1, 2, 3, 4}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E</a:t>
            </a:r>
            <a:r>
              <a:rPr lang="en-US" sz="2100" dirty="0"/>
              <a:t> = { }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1805377-E896-4BAD-ADE1-700BE6458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803757"/>
              </p:ext>
            </p:extLst>
          </p:nvPr>
        </p:nvGraphicFramePr>
        <p:xfrm>
          <a:off x="3352800" y="1387475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1981080" imgH="380880" progId="Equation.DSMT4">
                  <p:embed/>
                </p:oleObj>
              </mc:Choice>
              <mc:Fallback>
                <p:oleObj name="Equation" r:id="rId4" imgW="1981080" imgH="380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46892BF-A5F6-4D91-9195-F87DB4FC6C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2800" y="1387475"/>
                        <a:ext cx="1981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4955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Proper Subsets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47750"/>
            <a:ext cx="81534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A set </a:t>
            </a:r>
            <a:r>
              <a:rPr lang="en-US" sz="2100" i="1" dirty="0"/>
              <a:t>A</a:t>
            </a:r>
            <a:r>
              <a:rPr lang="en-US" sz="2100" dirty="0"/>
              <a:t> is a proper subset of another set </a:t>
            </a:r>
            <a:r>
              <a:rPr lang="en-US" sz="2100" i="1" dirty="0"/>
              <a:t>B</a:t>
            </a:r>
            <a:r>
              <a:rPr lang="en-US" sz="2100" dirty="0"/>
              <a:t> if and only if every element of </a:t>
            </a:r>
            <a:r>
              <a:rPr lang="en-US" sz="2100" i="1" dirty="0"/>
              <a:t>A</a:t>
            </a:r>
            <a:r>
              <a:rPr lang="en-US" sz="2100" dirty="0"/>
              <a:t> is also in </a:t>
            </a:r>
            <a:r>
              <a:rPr lang="en-US" sz="2100" i="1" dirty="0"/>
              <a:t>B and A </a:t>
            </a:r>
            <a:r>
              <a:rPr lang="en-US" sz="2100" dirty="0">
                <a:sym typeface="Symbol" panose="05050102010706020507" pitchFamily="18" charset="2"/>
              </a:rPr>
              <a:t>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  In other words,                           </a:t>
            </a:r>
          </a:p>
          <a:p>
            <a:r>
              <a:rPr lang="en-US" sz="2100" dirty="0"/>
              <a:t>We write this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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229237"/>
            <a:ext cx="32766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i="1" dirty="0"/>
              <a:t>A</a:t>
            </a:r>
            <a:r>
              <a:rPr lang="en-US" sz="2100" dirty="0"/>
              <a:t> = {0, 1, 2, 3} 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B</a:t>
            </a:r>
            <a:r>
              <a:rPr lang="en-US" sz="2100" dirty="0"/>
              <a:t> = {0, 1, 3}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C</a:t>
            </a:r>
            <a:r>
              <a:rPr lang="en-US" sz="2100" dirty="0"/>
              <a:t> = {0, 1, 2, 3}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D</a:t>
            </a:r>
            <a:r>
              <a:rPr lang="en-US" sz="2100" dirty="0"/>
              <a:t> = {0, 1, 2, 3, 4}</a:t>
            </a:r>
          </a:p>
          <a:p>
            <a:pPr>
              <a:spcAft>
                <a:spcPts val="1200"/>
              </a:spcAft>
            </a:pPr>
            <a:r>
              <a:rPr lang="en-US" sz="2100" i="1" dirty="0"/>
              <a:t>E</a:t>
            </a:r>
            <a:r>
              <a:rPr lang="en-US" sz="2100" dirty="0"/>
              <a:t> = { } 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46892BF-A5F6-4D91-9195-F87DB4FC6C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375121"/>
              </p:ext>
            </p:extLst>
          </p:nvPr>
        </p:nvGraphicFramePr>
        <p:xfrm>
          <a:off x="4953000" y="1396440"/>
          <a:ext cx="391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4" imgW="3911400" imgH="380880" progId="Equation.DSMT4">
                  <p:embed/>
                </p:oleObj>
              </mc:Choice>
              <mc:Fallback>
                <p:oleObj name="Equation" r:id="rId4" imgW="3911400" imgH="380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46892BF-A5F6-4D91-9195-F87DB4FC6C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53000" y="1396440"/>
                        <a:ext cx="3911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7190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Equality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7B94F1-AC9B-4B09-8005-C8EC6CB4A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405717"/>
              </p:ext>
            </p:extLst>
          </p:nvPr>
        </p:nvGraphicFramePr>
        <p:xfrm>
          <a:off x="3562350" y="120015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4" imgW="2019240" imgH="380880" progId="Equation.DSMT4">
                  <p:embed/>
                </p:oleObj>
              </mc:Choice>
              <mc:Fallback>
                <p:oleObj name="Equation" r:id="rId4" imgW="201924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84A5075-C6A7-4C81-B143-E293C1920C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62350" y="1200150"/>
                        <a:ext cx="2019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6FB66A5-B682-45C3-B02C-C3CA2B9CB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48240"/>
              </p:ext>
            </p:extLst>
          </p:nvPr>
        </p:nvGraphicFramePr>
        <p:xfrm>
          <a:off x="2552700" y="2171700"/>
          <a:ext cx="4038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6" imgW="4038480" imgH="419040" progId="Equation.DSMT4">
                  <p:embed/>
                </p:oleObj>
              </mc:Choice>
              <mc:Fallback>
                <p:oleObj name="Equation" r:id="rId6" imgW="403848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7B94F1-AC9B-4B09-8005-C8EC6CB4A2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52700" y="2171700"/>
                        <a:ext cx="40386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1EC020C-143D-4139-8CAD-2E08FBC1EA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406845"/>
              </p:ext>
            </p:extLst>
          </p:nvPr>
        </p:nvGraphicFramePr>
        <p:xfrm>
          <a:off x="3575050" y="318135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8" imgW="1993680" imgH="380880" progId="Equation.DSMT4">
                  <p:embed/>
                </p:oleObj>
              </mc:Choice>
              <mc:Fallback>
                <p:oleObj name="Equation" r:id="rId8" imgW="1993680" imgH="380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6FB66A5-B682-45C3-B02C-C3CA2B9CBF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5050" y="3181350"/>
                        <a:ext cx="1993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09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3026</TotalTime>
  <Words>185</Words>
  <Application>Microsoft Office PowerPoint</Application>
  <PresentationFormat>On-screen Show (16:9)</PresentationFormat>
  <Paragraphs>24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Sets and Functions</vt:lpstr>
      <vt:lpstr>Subsets</vt:lpstr>
      <vt:lpstr>Proper Subsets</vt:lpstr>
      <vt:lpstr>Equality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443</cp:revision>
  <dcterms:created xsi:type="dcterms:W3CDTF">2014-11-22T22:42:06Z</dcterms:created>
  <dcterms:modified xsi:type="dcterms:W3CDTF">2022-02-22T03:43:23Z</dcterms:modified>
</cp:coreProperties>
</file>