
<file path=[Content_Types].xml><?xml version="1.0" encoding="utf-8"?>
<Types xmlns="http://schemas.openxmlformats.org/package/2006/content-types">
  <Default Extension="bin" ContentType="application/vnd.openxmlformats-officedocument.oleObject"/>
  <Default Extension="jpeg" ContentType="image/jpe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6" r:id="rId1"/>
  </p:sldMasterIdLst>
  <p:notesMasterIdLst>
    <p:notesMasterId r:id="rId7"/>
  </p:notesMasterIdLst>
  <p:sldIdLst>
    <p:sldId id="256" r:id="rId2"/>
    <p:sldId id="274" r:id="rId3"/>
    <p:sldId id="287" r:id="rId4"/>
    <p:sldId id="291" r:id="rId5"/>
    <p:sldId id="278" r:id="rId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CC8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1" autoAdjust="0"/>
    <p:restoredTop sz="82641" autoAdjust="0"/>
  </p:normalViewPr>
  <p:slideViewPr>
    <p:cSldViewPr>
      <p:cViewPr varScale="1">
        <p:scale>
          <a:sx n="86" d="100"/>
          <a:sy n="86" d="100"/>
        </p:scale>
        <p:origin x="1282" y="58"/>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63DB4D9-16BD-4791-AAAF-8BDCF4C835E3}" type="datetimeFigureOut">
              <a:rPr lang="en-US" smtClean="0"/>
              <a:t>02/18/22</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F03004-20C1-4C71-9B91-26F0A3855743}" type="slidenum">
              <a:rPr lang="en-US" smtClean="0"/>
              <a:t>‹#›</a:t>
            </a:fld>
            <a:endParaRPr lang="en-US" dirty="0"/>
          </a:p>
        </p:txBody>
      </p:sp>
    </p:spTree>
    <p:extLst>
      <p:ext uri="{BB962C8B-B14F-4D97-AF65-F5344CB8AC3E}">
        <p14:creationId xmlns:p14="http://schemas.microsoft.com/office/powerpoint/2010/main" val="3930178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F03004-20C1-4C71-9B91-26F0A3855743}" type="slidenum">
              <a:rPr lang="en-US" smtClean="0"/>
              <a:t>1</a:t>
            </a:fld>
            <a:endParaRPr lang="en-US" dirty="0"/>
          </a:p>
        </p:txBody>
      </p:sp>
    </p:spTree>
    <p:extLst>
      <p:ext uri="{BB962C8B-B14F-4D97-AF65-F5344CB8AC3E}">
        <p14:creationId xmlns:p14="http://schemas.microsoft.com/office/powerpoint/2010/main" val="668603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In this lecture, we’re going to start looking at methods for proving things about sets, starting with proofs about subsets.  These proofs are going to follow a pattern that’s very similar to the ones we discussed in the number theory chapter:  they’re going to rely heavily on the definitions and on universal instantiation as well as the formal set definitions we talked about earlier.  In this lecture, we’re going to focus specifically on proofs about subsets so I’ve got our definition of a subset here for our starting point.  The formal definition says that A is a subset of B if and only if every element of A is also an element of B.  In practice, we’re going to start our proofs by saying something like, “Let x be an arbitrary element of A or the set in the A position, it may be more complex than just a single set, then we’ll need to show that this forces x to be a subset of B or, again, the set described the expression in the B position.</a:t>
            </a:r>
          </a:p>
        </p:txBody>
      </p:sp>
      <p:sp>
        <p:nvSpPr>
          <p:cNvPr id="4" name="Slide Number Placeholder 3"/>
          <p:cNvSpPr>
            <a:spLocks noGrp="1"/>
          </p:cNvSpPr>
          <p:nvPr>
            <p:ph type="sldNum" sz="quarter" idx="10"/>
          </p:nvPr>
        </p:nvSpPr>
        <p:spPr/>
        <p:txBody>
          <a:bodyPr/>
          <a:lstStyle/>
          <a:p>
            <a:fld id="{B3F03004-20C1-4C71-9B91-26F0A3855743}" type="slidenum">
              <a:rPr lang="en-US" smtClean="0"/>
              <a:t>2</a:t>
            </a:fld>
            <a:endParaRPr lang="en-US" dirty="0"/>
          </a:p>
        </p:txBody>
      </p:sp>
    </p:spTree>
    <p:extLst>
      <p:ext uri="{BB962C8B-B14F-4D97-AF65-F5344CB8AC3E}">
        <p14:creationId xmlns:p14="http://schemas.microsoft.com/office/powerpoint/2010/main" val="3200490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B3F03004-20C1-4C71-9B91-26F0A3855743}" type="slidenum">
              <a:rPr lang="en-US" smtClean="0"/>
              <a:t>3</a:t>
            </a:fld>
            <a:endParaRPr lang="en-US" dirty="0"/>
          </a:p>
        </p:txBody>
      </p:sp>
    </p:spTree>
    <p:extLst>
      <p:ext uri="{BB962C8B-B14F-4D97-AF65-F5344CB8AC3E}">
        <p14:creationId xmlns:p14="http://schemas.microsoft.com/office/powerpoint/2010/main" val="1799047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B3F03004-20C1-4C71-9B91-26F0A3855743}" type="slidenum">
              <a:rPr lang="en-US" smtClean="0"/>
              <a:t>4</a:t>
            </a:fld>
            <a:endParaRPr lang="en-US" dirty="0"/>
          </a:p>
        </p:txBody>
      </p:sp>
    </p:spTree>
    <p:extLst>
      <p:ext uri="{BB962C8B-B14F-4D97-AF65-F5344CB8AC3E}">
        <p14:creationId xmlns:p14="http://schemas.microsoft.com/office/powerpoint/2010/main" val="2448703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B3F03004-20C1-4C71-9B91-26F0A3855743}" type="slidenum">
              <a:rPr lang="en-US" smtClean="0"/>
              <a:t>5</a:t>
            </a:fld>
            <a:endParaRPr lang="en-US" dirty="0"/>
          </a:p>
        </p:txBody>
      </p:sp>
    </p:spTree>
    <p:extLst>
      <p:ext uri="{BB962C8B-B14F-4D97-AF65-F5344CB8AC3E}">
        <p14:creationId xmlns:p14="http://schemas.microsoft.com/office/powerpoint/2010/main" val="32004902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2914650"/>
            <a:ext cx="6858000" cy="742950"/>
          </a:xfrm>
        </p:spPr>
        <p:txBody>
          <a:bodyPr anchor="t" anchorCtr="0"/>
          <a:lstStyle>
            <a:lvl1pPr algn="r">
              <a:defRPr sz="320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1219200" y="3843338"/>
            <a:ext cx="6858000" cy="40005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400800" y="4766310"/>
            <a:ext cx="2286000" cy="274320"/>
          </a:xfrm>
        </p:spPr>
        <p:txBody>
          <a:bodyPr/>
          <a:lstStyle>
            <a:lvl1pPr>
              <a:defRPr sz="1400"/>
            </a:lvl1pPr>
          </a:lstStyle>
          <a:p>
            <a:fld id="{400B92CF-3FD5-482B-A033-4CA0970A8D8F}" type="datetimeFigureOut">
              <a:rPr lang="en-US" smtClean="0"/>
              <a:t>02/18/22</a:t>
            </a:fld>
            <a:endParaRPr lang="en-US" dirty="0"/>
          </a:p>
        </p:txBody>
      </p:sp>
      <p:sp>
        <p:nvSpPr>
          <p:cNvPr id="17" name="Footer Placeholder 16"/>
          <p:cNvSpPr>
            <a:spLocks noGrp="1"/>
          </p:cNvSpPr>
          <p:nvPr>
            <p:ph type="ftr" sz="quarter" idx="11"/>
          </p:nvPr>
        </p:nvSpPr>
        <p:spPr>
          <a:xfrm>
            <a:off x="2898648" y="4766310"/>
            <a:ext cx="3474720" cy="274320"/>
          </a:xfrm>
        </p:spPr>
        <p:txBody>
          <a:bodyPr/>
          <a:lstStyle/>
          <a:p>
            <a:endParaRPr lang="en-US" dirty="0"/>
          </a:p>
        </p:txBody>
      </p:sp>
      <p:sp>
        <p:nvSpPr>
          <p:cNvPr id="29" name="Slide Number Placeholder 28"/>
          <p:cNvSpPr>
            <a:spLocks noGrp="1"/>
          </p:cNvSpPr>
          <p:nvPr>
            <p:ph type="sldNum" sz="quarter" idx="12"/>
          </p:nvPr>
        </p:nvSpPr>
        <p:spPr>
          <a:xfrm>
            <a:off x="1216152" y="4766310"/>
            <a:ext cx="1219200" cy="274320"/>
          </a:xfrm>
        </p:spPr>
        <p:txBody>
          <a:bodyPr/>
          <a:lstStyle/>
          <a:p>
            <a:fld id="{E9961324-BD0C-4703-8C50-9CE34DCFDFD4}" type="slidenum">
              <a:rPr lang="en-US" smtClean="0"/>
              <a:t>‹#›</a:t>
            </a:fld>
            <a:endParaRPr lang="en-US" dirty="0"/>
          </a:p>
        </p:txBody>
      </p:sp>
      <p:sp>
        <p:nvSpPr>
          <p:cNvPr id="21" name="Rectangle 20"/>
          <p:cNvSpPr/>
          <p:nvPr/>
        </p:nvSpPr>
        <p:spPr>
          <a:xfrm>
            <a:off x="904875" y="2736056"/>
            <a:ext cx="7315200" cy="96012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3" name="Rectangle 32"/>
          <p:cNvSpPr/>
          <p:nvPr/>
        </p:nvSpPr>
        <p:spPr>
          <a:xfrm>
            <a:off x="914400" y="3786188"/>
            <a:ext cx="7315200" cy="51435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Rectangle 21"/>
          <p:cNvSpPr/>
          <p:nvPr/>
        </p:nvSpPr>
        <p:spPr>
          <a:xfrm>
            <a:off x="904875" y="2736056"/>
            <a:ext cx="228600" cy="96012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a:off x="914400" y="3786188"/>
            <a:ext cx="228600" cy="51435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00B92CF-3FD5-482B-A033-4CA0970A8D8F}" type="datetimeFigureOut">
              <a:rPr lang="en-US" smtClean="0"/>
              <a:t>02/18/22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961324-BD0C-4703-8C50-9CE34DCFDFD4}"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00B92CF-3FD5-482B-A033-4CA0970A8D8F}" type="datetimeFigureOut">
              <a:rPr lang="en-US" smtClean="0"/>
              <a:t>02/18/22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961324-BD0C-4703-8C50-9CE34DCFDFD4}" type="slidenum">
              <a:rPr lang="en-US" smtClean="0"/>
              <a:t>‹#›</a:t>
            </a:fld>
            <a:endParaRPr lang="en-US" dirty="0"/>
          </a:p>
        </p:txBody>
      </p:sp>
      <p:sp>
        <p:nvSpPr>
          <p:cNvPr id="7" name="Straight Connector 6"/>
          <p:cNvSpPr>
            <a:spLocks noChangeShapeType="1"/>
          </p:cNvSpPr>
          <p:nvPr/>
        </p:nvSpPr>
        <p:spPr bwMode="auto">
          <a:xfrm>
            <a:off x="457200" y="4764881"/>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8" name="Isosceles Triangle 7"/>
          <p:cNvSpPr>
            <a:spLocks noChangeAspect="1"/>
          </p:cNvSpPr>
          <p:nvPr/>
        </p:nvSpPr>
        <p:spPr>
          <a:xfrm rot="5400000">
            <a:off x="442957" y="4835567"/>
            <a:ext cx="143137"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traight Connector 8"/>
          <p:cNvSpPr>
            <a:spLocks noChangeShapeType="1"/>
          </p:cNvSpPr>
          <p:nvPr/>
        </p:nvSpPr>
        <p:spPr bwMode="auto">
          <a:xfrm rot="5400000">
            <a:off x="4361127" y="2401464"/>
            <a:ext cx="438912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400B92CF-3FD5-482B-A033-4CA0970A8D8F}" type="datetimeFigureOut">
              <a:rPr lang="en-US" smtClean="0"/>
              <a:t>02/18/22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961324-BD0C-4703-8C50-9CE34DCFDFD4}" type="slidenum">
              <a:rPr lang="en-US" smtClean="0"/>
              <a:t>‹#›</a:t>
            </a:fld>
            <a:endParaRPr lang="en-US" dirty="0"/>
          </a:p>
        </p:txBody>
      </p:sp>
      <p:sp>
        <p:nvSpPr>
          <p:cNvPr id="8" name="Content Placeholder 7"/>
          <p:cNvSpPr>
            <a:spLocks noGrp="1"/>
          </p:cNvSpPr>
          <p:nvPr>
            <p:ph sz="quarter" idx="1"/>
          </p:nvPr>
        </p:nvSpPr>
        <p:spPr>
          <a:xfrm>
            <a:off x="457200" y="914400"/>
            <a:ext cx="8229600" cy="370332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228850"/>
            <a:ext cx="6858000" cy="800100"/>
          </a:xfrm>
        </p:spPr>
        <p:txBody>
          <a:bodyPr anchor="t" anchorCtr="0"/>
          <a:lstStyle>
            <a:lvl1pPr algn="r">
              <a:buNone/>
              <a:defRPr sz="3200" b="0" cap="none" baseline="0"/>
            </a:lvl1pPr>
          </a:lstStyle>
          <a:p>
            <a:r>
              <a:rPr kumimoji="0" lang="en-US"/>
              <a:t>Click to edit Master title style</a:t>
            </a:r>
          </a:p>
        </p:txBody>
      </p:sp>
      <p:sp>
        <p:nvSpPr>
          <p:cNvPr id="3" name="Text Placeholder 2"/>
          <p:cNvSpPr>
            <a:spLocks noGrp="1"/>
          </p:cNvSpPr>
          <p:nvPr>
            <p:ph type="body" idx="1"/>
          </p:nvPr>
        </p:nvSpPr>
        <p:spPr>
          <a:xfrm>
            <a:off x="1295400" y="3200400"/>
            <a:ext cx="6781800" cy="85725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6400800" y="4766310"/>
            <a:ext cx="2286000" cy="274320"/>
          </a:xfrm>
        </p:spPr>
        <p:txBody>
          <a:bodyPr/>
          <a:lstStyle/>
          <a:p>
            <a:fld id="{400B92CF-3FD5-482B-A033-4CA0970A8D8F}" type="datetimeFigureOut">
              <a:rPr lang="en-US" smtClean="0"/>
              <a:t>02/18/22</a:t>
            </a:fld>
            <a:endParaRPr lang="en-US" dirty="0"/>
          </a:p>
        </p:txBody>
      </p:sp>
      <p:sp>
        <p:nvSpPr>
          <p:cNvPr id="5" name="Footer Placeholder 4"/>
          <p:cNvSpPr>
            <a:spLocks noGrp="1"/>
          </p:cNvSpPr>
          <p:nvPr>
            <p:ph type="ftr" sz="quarter" idx="11"/>
          </p:nvPr>
        </p:nvSpPr>
        <p:spPr>
          <a:xfrm>
            <a:off x="2898648" y="4766310"/>
            <a:ext cx="3474720" cy="274320"/>
          </a:xfrm>
        </p:spPr>
        <p:txBody>
          <a:bodyPr/>
          <a:lstStyle/>
          <a:p>
            <a:endParaRPr lang="en-US" dirty="0"/>
          </a:p>
        </p:txBody>
      </p:sp>
      <p:sp>
        <p:nvSpPr>
          <p:cNvPr id="6" name="Slide Number Placeholder 5"/>
          <p:cNvSpPr>
            <a:spLocks noGrp="1"/>
          </p:cNvSpPr>
          <p:nvPr>
            <p:ph type="sldNum" sz="quarter" idx="12"/>
          </p:nvPr>
        </p:nvSpPr>
        <p:spPr>
          <a:xfrm>
            <a:off x="1069848" y="4766310"/>
            <a:ext cx="1520952" cy="274320"/>
          </a:xfrm>
        </p:spPr>
        <p:txBody>
          <a:bodyPr/>
          <a:lstStyle/>
          <a:p>
            <a:fld id="{E9961324-BD0C-4703-8C50-9CE34DCFDFD4}" type="slidenum">
              <a:rPr lang="en-US" smtClean="0"/>
              <a:t>‹#›</a:t>
            </a:fld>
            <a:endParaRPr lang="en-US" dirty="0"/>
          </a:p>
        </p:txBody>
      </p:sp>
      <p:sp>
        <p:nvSpPr>
          <p:cNvPr id="7" name="Rectangle 6"/>
          <p:cNvSpPr/>
          <p:nvPr/>
        </p:nvSpPr>
        <p:spPr>
          <a:xfrm>
            <a:off x="914400" y="2114550"/>
            <a:ext cx="7315200" cy="96012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914400" y="2114550"/>
            <a:ext cx="228600" cy="96012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50"/>
            <a:ext cx="8229600" cy="685800"/>
          </a:xfrm>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400B92CF-3FD5-482B-A033-4CA0970A8D8F}" type="datetimeFigureOut">
              <a:rPr lang="en-US" smtClean="0"/>
              <a:t>02/18/22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9961324-BD0C-4703-8C50-9CE34DCFDFD4}" type="slidenum">
              <a:rPr lang="en-US" smtClean="0"/>
              <a:t>‹#›</a:t>
            </a:fld>
            <a:endParaRPr lang="en-US" dirty="0"/>
          </a:p>
        </p:txBody>
      </p:sp>
      <p:sp>
        <p:nvSpPr>
          <p:cNvPr id="9" name="Content Placeholder 8"/>
          <p:cNvSpPr>
            <a:spLocks noGrp="1"/>
          </p:cNvSpPr>
          <p:nvPr>
            <p:ph sz="quarter" idx="1"/>
          </p:nvPr>
        </p:nvSpPr>
        <p:spPr>
          <a:xfrm>
            <a:off x="457200" y="914400"/>
            <a:ext cx="4041648" cy="370332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912114"/>
            <a:ext cx="4041648" cy="370332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50"/>
            <a:ext cx="8229600" cy="6858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964406"/>
            <a:ext cx="4040188" cy="51435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8201" y="971550"/>
            <a:ext cx="4041775" cy="51435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400B92CF-3FD5-482B-A033-4CA0970A8D8F}" type="datetimeFigureOut">
              <a:rPr lang="en-US" smtClean="0"/>
              <a:t>02/18/22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9961324-BD0C-4703-8C50-9CE34DCFDFD4}" type="slidenum">
              <a:rPr lang="en-US" smtClean="0"/>
              <a:t>‹#›</a:t>
            </a:fld>
            <a:endParaRPr lang="en-US" dirty="0"/>
          </a:p>
        </p:txBody>
      </p:sp>
      <p:sp>
        <p:nvSpPr>
          <p:cNvPr id="11" name="Content Placeholder 10"/>
          <p:cNvSpPr>
            <a:spLocks noGrp="1"/>
          </p:cNvSpPr>
          <p:nvPr>
            <p:ph sz="quarter" idx="2"/>
          </p:nvPr>
        </p:nvSpPr>
        <p:spPr>
          <a:xfrm>
            <a:off x="457200" y="1600200"/>
            <a:ext cx="4038600" cy="302895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648200" y="1600200"/>
            <a:ext cx="4038600" cy="302895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50"/>
            <a:ext cx="8229600" cy="6858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400B92CF-3FD5-482B-A033-4CA0970A8D8F}" type="datetimeFigureOut">
              <a:rPr lang="en-US" smtClean="0"/>
              <a:t>02/18/22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9961324-BD0C-4703-8C50-9CE34DCFDFD4}" type="slidenum">
              <a:rPr lang="en-US" smtClean="0"/>
              <a:t>‹#›</a:t>
            </a:fld>
            <a:endParaRPr lang="en-US" dirty="0"/>
          </a:p>
        </p:txBody>
      </p:sp>
      <p:sp>
        <p:nvSpPr>
          <p:cNvPr id="6" name="Isosceles Triangle 5"/>
          <p:cNvSpPr>
            <a:spLocks noChangeAspect="1"/>
          </p:cNvSpPr>
          <p:nvPr/>
        </p:nvSpPr>
        <p:spPr>
          <a:xfrm rot="5400000">
            <a:off x="442957" y="4835567"/>
            <a:ext cx="143137"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0B92CF-3FD5-482B-A033-4CA0970A8D8F}" type="datetimeFigureOut">
              <a:rPr lang="en-US" smtClean="0"/>
              <a:t>02/18/22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9961324-BD0C-4703-8C50-9CE34DCFDFD4}" type="slidenum">
              <a:rPr lang="en-US" smtClean="0"/>
              <a:t>‹#›</a:t>
            </a:fld>
            <a:endParaRPr lang="en-US" dirty="0"/>
          </a:p>
        </p:txBody>
      </p:sp>
      <p:sp>
        <p:nvSpPr>
          <p:cNvPr id="5" name="Straight Connector 4"/>
          <p:cNvSpPr>
            <a:spLocks noChangeShapeType="1"/>
          </p:cNvSpPr>
          <p:nvPr/>
        </p:nvSpPr>
        <p:spPr bwMode="auto">
          <a:xfrm>
            <a:off x="457200" y="4764881"/>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6" name="Isosceles Triangle 5"/>
          <p:cNvSpPr>
            <a:spLocks noChangeAspect="1"/>
          </p:cNvSpPr>
          <p:nvPr/>
        </p:nvSpPr>
        <p:spPr>
          <a:xfrm rot="5400000">
            <a:off x="442957" y="4835567"/>
            <a:ext cx="143137"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228600"/>
            <a:ext cx="2514600" cy="628650"/>
          </a:xfrm>
        </p:spPr>
        <p:txBody>
          <a:bodyPr anchor="b" anchorCtr="0">
            <a:noAutofit/>
          </a:bodyPr>
          <a:lstStyle>
            <a:lvl1pPr algn="l">
              <a:buNone/>
              <a:defRPr sz="2000" b="1">
                <a:solidFill>
                  <a:schemeClr val="tx2"/>
                </a:solidFill>
                <a:latin typeface="+mn-lt"/>
                <a:ea typeface="+mn-ea"/>
                <a:cs typeface="+mn-cs"/>
              </a:defRPr>
            </a:lvl1pPr>
          </a:lstStyle>
          <a:p>
            <a:r>
              <a:rPr kumimoji="0" lang="en-US"/>
              <a:t>Click to edit Master title style</a:t>
            </a:r>
          </a:p>
        </p:txBody>
      </p:sp>
      <p:sp>
        <p:nvSpPr>
          <p:cNvPr id="3" name="Text Placeholder 2"/>
          <p:cNvSpPr>
            <a:spLocks noGrp="1"/>
          </p:cNvSpPr>
          <p:nvPr>
            <p:ph type="body" idx="2"/>
          </p:nvPr>
        </p:nvSpPr>
        <p:spPr>
          <a:xfrm>
            <a:off x="6324600" y="914401"/>
            <a:ext cx="2514600" cy="3632597"/>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400B92CF-3FD5-482B-A033-4CA0970A8D8F}" type="datetimeFigureOut">
              <a:rPr lang="en-US" smtClean="0"/>
              <a:t>02/18/22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9961324-BD0C-4703-8C50-9CE34DCFDFD4}" type="slidenum">
              <a:rPr lang="en-US" smtClean="0"/>
              <a:t>‹#›</a:t>
            </a:fld>
            <a:endParaRPr lang="en-US" dirty="0"/>
          </a:p>
        </p:txBody>
      </p:sp>
      <p:sp>
        <p:nvSpPr>
          <p:cNvPr id="8" name="Straight Connector 7"/>
          <p:cNvSpPr>
            <a:spLocks noChangeShapeType="1"/>
          </p:cNvSpPr>
          <p:nvPr/>
        </p:nvSpPr>
        <p:spPr bwMode="auto">
          <a:xfrm>
            <a:off x="457200" y="4764881"/>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Straight Connector 9"/>
          <p:cNvSpPr>
            <a:spLocks noChangeShapeType="1"/>
          </p:cNvSpPr>
          <p:nvPr/>
        </p:nvSpPr>
        <p:spPr bwMode="auto">
          <a:xfrm rot="5400000">
            <a:off x="3915025" y="2493169"/>
            <a:ext cx="452628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42957" y="4835567"/>
            <a:ext cx="143137"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11"/>
          <p:cNvSpPr>
            <a:spLocks noGrp="1"/>
          </p:cNvSpPr>
          <p:nvPr>
            <p:ph sz="quarter" idx="1"/>
          </p:nvPr>
        </p:nvSpPr>
        <p:spPr>
          <a:xfrm>
            <a:off x="304800" y="228600"/>
            <a:ext cx="5715000" cy="428625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75642"/>
            <a:ext cx="8229600" cy="506016"/>
          </a:xfrm>
          <a:ln>
            <a:solidFill>
              <a:schemeClr val="accent1"/>
            </a:solidFill>
          </a:ln>
        </p:spPr>
        <p:txBody>
          <a:bodyPr lIns="274320" anchor="ctr"/>
          <a:lstStyle>
            <a:lvl1pPr algn="r">
              <a:buNone/>
              <a:defRPr sz="20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457200" y="1428750"/>
            <a:ext cx="8229600" cy="3202686"/>
          </a:xfrm>
          <a:solidFill>
            <a:schemeClr val="tx1">
              <a:shade val="50000"/>
            </a:schemeClr>
          </a:solidFill>
          <a:ln>
            <a:noFill/>
          </a:ln>
          <a:effectLst/>
        </p:spPr>
        <p:txBody>
          <a:bodyPr/>
          <a:lstStyle>
            <a:lvl1pPr marL="0" indent="0">
              <a:spcBef>
                <a:spcPts val="600"/>
              </a:spcBef>
              <a:buNone/>
              <a:defRPr sz="3200"/>
            </a:lvl1pPr>
          </a:lstStyle>
          <a:p>
            <a:r>
              <a:rPr kumimoji="0" lang="en-US" dirty="0"/>
              <a:t>Click icon to add picture</a:t>
            </a:r>
          </a:p>
        </p:txBody>
      </p:sp>
      <p:sp>
        <p:nvSpPr>
          <p:cNvPr id="4" name="Text Placeholder 3"/>
          <p:cNvSpPr>
            <a:spLocks noGrp="1"/>
          </p:cNvSpPr>
          <p:nvPr>
            <p:ph type="body" sz="half" idx="2"/>
          </p:nvPr>
        </p:nvSpPr>
        <p:spPr>
          <a:xfrm>
            <a:off x="457200" y="914400"/>
            <a:ext cx="8229600" cy="40005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400B92CF-3FD5-482B-A033-4CA0970A8D8F}" type="datetimeFigureOut">
              <a:rPr lang="en-US" smtClean="0"/>
              <a:t>02/18/22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9961324-BD0C-4703-8C50-9CE34DCFDFD4}" type="slidenum">
              <a:rPr lang="en-US" smtClean="0"/>
              <a:t>‹#›</a:t>
            </a:fld>
            <a:endParaRPr lang="en-US" dirty="0"/>
          </a:p>
        </p:txBody>
      </p:sp>
      <p:sp>
        <p:nvSpPr>
          <p:cNvPr id="8" name="Straight Connector 7"/>
          <p:cNvSpPr>
            <a:spLocks noChangeShapeType="1"/>
          </p:cNvSpPr>
          <p:nvPr/>
        </p:nvSpPr>
        <p:spPr bwMode="auto">
          <a:xfrm>
            <a:off x="457200" y="4764881"/>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42957" y="4835567"/>
            <a:ext cx="143137"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457200" y="375642"/>
            <a:ext cx="182880" cy="51435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14300"/>
            <a:ext cx="8229600" cy="742950"/>
          </a:xfrm>
          <a:prstGeom prst="rect">
            <a:avLst/>
          </a:prstGeom>
        </p:spPr>
        <p:txBody>
          <a:bodyPr vert="horz" anchor="b" anchorCtr="0">
            <a:normAutofit/>
          </a:bodyPr>
          <a:lstStyle/>
          <a:p>
            <a:r>
              <a:rPr kumimoji="0" lang="en-US"/>
              <a:t>Click to edit Master title style</a:t>
            </a:r>
          </a:p>
        </p:txBody>
      </p:sp>
      <p:sp>
        <p:nvSpPr>
          <p:cNvPr id="13" name="Text Placeholder 12"/>
          <p:cNvSpPr>
            <a:spLocks noGrp="1"/>
          </p:cNvSpPr>
          <p:nvPr>
            <p:ph type="body" idx="1"/>
          </p:nvPr>
        </p:nvSpPr>
        <p:spPr>
          <a:xfrm>
            <a:off x="457200" y="914400"/>
            <a:ext cx="8229600" cy="3682746"/>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400800" y="4767263"/>
            <a:ext cx="2289048" cy="274320"/>
          </a:xfrm>
          <a:prstGeom prst="rect">
            <a:avLst/>
          </a:prstGeom>
        </p:spPr>
        <p:txBody>
          <a:bodyPr vert="horz"/>
          <a:lstStyle>
            <a:lvl1pPr algn="l" eaLnBrk="1" latinLnBrk="0" hangingPunct="1">
              <a:defRPr kumimoji="0" sz="1400">
                <a:solidFill>
                  <a:schemeClr val="tx2"/>
                </a:solidFill>
              </a:defRPr>
            </a:lvl1pPr>
          </a:lstStyle>
          <a:p>
            <a:fld id="{400B92CF-3FD5-482B-A033-4CA0970A8D8F}" type="datetimeFigureOut">
              <a:rPr lang="en-US" smtClean="0"/>
              <a:t>02/18/22</a:t>
            </a:fld>
            <a:endParaRPr lang="en-US" dirty="0"/>
          </a:p>
        </p:txBody>
      </p:sp>
      <p:sp>
        <p:nvSpPr>
          <p:cNvPr id="3" name="Footer Placeholder 2"/>
          <p:cNvSpPr>
            <a:spLocks noGrp="1"/>
          </p:cNvSpPr>
          <p:nvPr>
            <p:ph type="ftr" sz="quarter" idx="3"/>
          </p:nvPr>
        </p:nvSpPr>
        <p:spPr>
          <a:xfrm>
            <a:off x="2898648" y="4767263"/>
            <a:ext cx="3505200" cy="274320"/>
          </a:xfrm>
          <a:prstGeom prst="rect">
            <a:avLst/>
          </a:prstGeom>
        </p:spPr>
        <p:txBody>
          <a:bodyPr vert="horz"/>
          <a:lstStyle>
            <a:lvl1pPr algn="r" eaLnBrk="1" latinLnBrk="0" hangingPunct="1">
              <a:defRPr kumimoji="0" sz="1400">
                <a:solidFill>
                  <a:schemeClr val="tx2"/>
                </a:solidFill>
              </a:defRPr>
            </a:lvl1pPr>
          </a:lstStyle>
          <a:p>
            <a:endParaRPr lang="en-US" dirty="0"/>
          </a:p>
        </p:txBody>
      </p:sp>
      <p:sp>
        <p:nvSpPr>
          <p:cNvPr id="23" name="Slide Number Placeholder 22"/>
          <p:cNvSpPr>
            <a:spLocks noGrp="1"/>
          </p:cNvSpPr>
          <p:nvPr>
            <p:ph type="sldNum" sz="quarter" idx="4"/>
          </p:nvPr>
        </p:nvSpPr>
        <p:spPr>
          <a:xfrm>
            <a:off x="612648" y="4767263"/>
            <a:ext cx="1981200" cy="274320"/>
          </a:xfrm>
          <a:prstGeom prst="rect">
            <a:avLst/>
          </a:prstGeom>
        </p:spPr>
        <p:txBody>
          <a:bodyPr vert="horz"/>
          <a:lstStyle>
            <a:lvl1pPr algn="l" eaLnBrk="1" latinLnBrk="0" hangingPunct="1">
              <a:defRPr kumimoji="0" sz="1400">
                <a:solidFill>
                  <a:schemeClr val="tx2"/>
                </a:solidFill>
              </a:defRPr>
            </a:lvl1pPr>
          </a:lstStyle>
          <a:p>
            <a:fld id="{E9961324-BD0C-4703-8C50-9CE34DCFDFD4}" type="slidenum">
              <a:rPr lang="en-US" smtClean="0"/>
              <a:t>‹#›</a:t>
            </a:fld>
            <a:endParaRPr lang="en-US" dirty="0"/>
          </a:p>
        </p:txBody>
      </p:sp>
      <p:sp>
        <p:nvSpPr>
          <p:cNvPr id="28" name="Straight Connector 27"/>
          <p:cNvSpPr>
            <a:spLocks noChangeShapeType="1"/>
          </p:cNvSpPr>
          <p:nvPr/>
        </p:nvSpPr>
        <p:spPr bwMode="auto">
          <a:xfrm>
            <a:off x="457200" y="4764881"/>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29" name="Straight Connector 28"/>
          <p:cNvSpPr>
            <a:spLocks noChangeShapeType="1"/>
          </p:cNvSpPr>
          <p:nvPr/>
        </p:nvSpPr>
        <p:spPr bwMode="auto">
          <a:xfrm>
            <a:off x="457200" y="85725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Isosceles Triangle 9"/>
          <p:cNvSpPr>
            <a:spLocks noChangeAspect="1"/>
          </p:cNvSpPr>
          <p:nvPr/>
        </p:nvSpPr>
        <p:spPr>
          <a:xfrm rot="5400000">
            <a:off x="442957" y="4835567"/>
            <a:ext cx="143137"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w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Sets and Functions</a:t>
            </a:r>
          </a:p>
        </p:txBody>
      </p:sp>
      <p:sp>
        <p:nvSpPr>
          <p:cNvPr id="3" name="Subtitle 2"/>
          <p:cNvSpPr>
            <a:spLocks noGrp="1"/>
          </p:cNvSpPr>
          <p:nvPr>
            <p:ph type="subTitle" idx="1"/>
          </p:nvPr>
        </p:nvSpPr>
        <p:spPr/>
        <p:txBody>
          <a:bodyPr>
            <a:normAutofit/>
          </a:bodyPr>
          <a:lstStyle/>
          <a:p>
            <a:r>
              <a:rPr lang="en-US" dirty="0">
                <a:solidFill>
                  <a:schemeClr val="accent1">
                    <a:lumMod val="50000"/>
                  </a:schemeClr>
                </a:solidFill>
              </a:rPr>
              <a:t>Subset Proofs</a:t>
            </a:r>
          </a:p>
        </p:txBody>
      </p:sp>
    </p:spTree>
    <p:extLst>
      <p:ext uri="{BB962C8B-B14F-4D97-AF65-F5344CB8AC3E}">
        <p14:creationId xmlns:p14="http://schemas.microsoft.com/office/powerpoint/2010/main" val="2382641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The Procedure</a:t>
            </a:r>
          </a:p>
        </p:txBody>
      </p:sp>
      <p:graphicFrame>
        <p:nvGraphicFramePr>
          <p:cNvPr id="4" name="Object 3">
            <a:extLst>
              <a:ext uri="{FF2B5EF4-FFF2-40B4-BE49-F238E27FC236}">
                <a16:creationId xmlns:a16="http://schemas.microsoft.com/office/drawing/2014/main" id="{C6A8E93B-8F80-41D8-866D-0154A3D34FDF}"/>
              </a:ext>
            </a:extLst>
          </p:cNvPr>
          <p:cNvGraphicFramePr>
            <a:graphicFrameLocks noChangeAspect="1"/>
          </p:cNvGraphicFramePr>
          <p:nvPr>
            <p:extLst>
              <p:ext uri="{D42A27DB-BD31-4B8C-83A1-F6EECF244321}">
                <p14:modId xmlns:p14="http://schemas.microsoft.com/office/powerpoint/2010/main" val="944746458"/>
              </p:ext>
            </p:extLst>
          </p:nvPr>
        </p:nvGraphicFramePr>
        <p:xfrm>
          <a:off x="2546350" y="1387475"/>
          <a:ext cx="4051300" cy="381000"/>
        </p:xfrm>
        <a:graphic>
          <a:graphicData uri="http://schemas.openxmlformats.org/presentationml/2006/ole">
            <mc:AlternateContent xmlns:mc="http://schemas.openxmlformats.org/markup-compatibility/2006">
              <mc:Choice xmlns:v="urn:schemas-microsoft-com:vml" Requires="v">
                <p:oleObj spid="_x0000_s1034" name="Equation" r:id="rId4" imgW="4051080" imgH="380880" progId="Equation.DSMT4">
                  <p:embed/>
                </p:oleObj>
              </mc:Choice>
              <mc:Fallback>
                <p:oleObj name="Equation" r:id="rId4" imgW="4051080" imgH="380880" progId="Equation.DSMT4">
                  <p:embed/>
                  <p:pic>
                    <p:nvPicPr>
                      <p:cNvPr id="9" name="Object 8">
                        <a:extLst>
                          <a:ext uri="{FF2B5EF4-FFF2-40B4-BE49-F238E27FC236}">
                            <a16:creationId xmlns:a16="http://schemas.microsoft.com/office/drawing/2014/main" id="{31805377-E896-4BAD-ADE1-700BE6458368}"/>
                          </a:ext>
                        </a:extLst>
                      </p:cNvPr>
                      <p:cNvPicPr/>
                      <p:nvPr/>
                    </p:nvPicPr>
                    <p:blipFill>
                      <a:blip r:embed="rId5"/>
                      <a:stretch>
                        <a:fillRect/>
                      </a:stretch>
                    </p:blipFill>
                    <p:spPr>
                      <a:xfrm>
                        <a:off x="2546350" y="1387475"/>
                        <a:ext cx="4051300" cy="381000"/>
                      </a:xfrm>
                      <a:prstGeom prst="rect">
                        <a:avLst/>
                      </a:prstGeom>
                    </p:spPr>
                  </p:pic>
                </p:oleObj>
              </mc:Fallback>
            </mc:AlternateContent>
          </a:graphicData>
        </a:graphic>
      </p:graphicFrame>
    </p:spTree>
    <p:extLst>
      <p:ext uri="{BB962C8B-B14F-4D97-AF65-F5344CB8AC3E}">
        <p14:creationId xmlns:p14="http://schemas.microsoft.com/office/powerpoint/2010/main" val="56279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Subset Proofs</a:t>
            </a:r>
          </a:p>
        </p:txBody>
      </p:sp>
      <p:sp>
        <p:nvSpPr>
          <p:cNvPr id="10" name="TextBox 9">
            <a:extLst>
              <a:ext uri="{FF2B5EF4-FFF2-40B4-BE49-F238E27FC236}">
                <a16:creationId xmlns:a16="http://schemas.microsoft.com/office/drawing/2014/main" id="{0AAB47D7-1497-4C43-A6A5-9D5F0C121EED}"/>
              </a:ext>
            </a:extLst>
          </p:cNvPr>
          <p:cNvSpPr txBox="1"/>
          <p:nvPr/>
        </p:nvSpPr>
        <p:spPr>
          <a:xfrm>
            <a:off x="457200" y="1079713"/>
            <a:ext cx="8229600" cy="415498"/>
          </a:xfrm>
          <a:prstGeom prst="rect">
            <a:avLst/>
          </a:prstGeom>
          <a:noFill/>
        </p:spPr>
        <p:txBody>
          <a:bodyPr wrap="square" rtlCol="0">
            <a:spAutoFit/>
          </a:bodyPr>
          <a:lstStyle/>
          <a:p>
            <a:pPr>
              <a:spcAft>
                <a:spcPts val="1200"/>
              </a:spcAft>
            </a:pPr>
            <a:r>
              <a:rPr lang="en-US" sz="2100" dirty="0"/>
              <a:t>THEOREM 4.1:   </a:t>
            </a:r>
            <a:r>
              <a:rPr lang="pt-BR" sz="2100" dirty="0"/>
              <a:t>A </a:t>
            </a:r>
            <a:r>
              <a:rPr lang="pt-BR" sz="2100" dirty="0">
                <a:sym typeface="Symbol" panose="05050102010706020507" pitchFamily="18" charset="2"/>
              </a:rPr>
              <a:t></a:t>
            </a:r>
            <a:r>
              <a:rPr lang="pt-BR" sz="2100" dirty="0"/>
              <a:t> B </a:t>
            </a:r>
            <a:r>
              <a:rPr lang="pt-BR" sz="2100" dirty="0">
                <a:sym typeface="Symbol" panose="05050102010706020507" pitchFamily="18" charset="2"/>
              </a:rPr>
              <a:t></a:t>
            </a:r>
            <a:r>
              <a:rPr lang="pt-BR" sz="2100" dirty="0"/>
              <a:t> A.</a:t>
            </a:r>
            <a:r>
              <a:rPr lang="en-US" sz="2100" dirty="0"/>
              <a:t> </a:t>
            </a:r>
          </a:p>
        </p:txBody>
      </p:sp>
    </p:spTree>
    <p:extLst>
      <p:ext uri="{BB962C8B-B14F-4D97-AF65-F5344CB8AC3E}">
        <p14:creationId xmlns:p14="http://schemas.microsoft.com/office/powerpoint/2010/main" val="2016684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Subset Proofs</a:t>
            </a:r>
          </a:p>
        </p:txBody>
      </p:sp>
      <p:sp>
        <p:nvSpPr>
          <p:cNvPr id="10" name="TextBox 9">
            <a:extLst>
              <a:ext uri="{FF2B5EF4-FFF2-40B4-BE49-F238E27FC236}">
                <a16:creationId xmlns:a16="http://schemas.microsoft.com/office/drawing/2014/main" id="{0AAB47D7-1497-4C43-A6A5-9D5F0C121EED}"/>
              </a:ext>
            </a:extLst>
          </p:cNvPr>
          <p:cNvSpPr txBox="1"/>
          <p:nvPr/>
        </p:nvSpPr>
        <p:spPr>
          <a:xfrm>
            <a:off x="457200" y="1079713"/>
            <a:ext cx="8229600" cy="415498"/>
          </a:xfrm>
          <a:prstGeom prst="rect">
            <a:avLst/>
          </a:prstGeom>
          <a:noFill/>
        </p:spPr>
        <p:txBody>
          <a:bodyPr wrap="square" rtlCol="0">
            <a:spAutoFit/>
          </a:bodyPr>
          <a:lstStyle/>
          <a:p>
            <a:pPr>
              <a:spcAft>
                <a:spcPts val="1200"/>
              </a:spcAft>
            </a:pPr>
            <a:r>
              <a:rPr lang="en-US" sz="2100" dirty="0"/>
              <a:t>THEOREM 4.2:  If </a:t>
            </a:r>
            <a:r>
              <a:rPr lang="pt-BR" sz="2100" i="1" dirty="0"/>
              <a:t>A</a:t>
            </a:r>
            <a:r>
              <a:rPr lang="pt-BR" sz="2100" dirty="0"/>
              <a:t> </a:t>
            </a:r>
            <a:r>
              <a:rPr lang="pt-BR" sz="2100" dirty="0">
                <a:sym typeface="Symbol" panose="05050102010706020507" pitchFamily="18" charset="2"/>
              </a:rPr>
              <a:t></a:t>
            </a:r>
            <a:r>
              <a:rPr lang="pt-BR" sz="2100" dirty="0"/>
              <a:t> </a:t>
            </a:r>
            <a:r>
              <a:rPr lang="pt-BR" sz="2100" i="1" dirty="0"/>
              <a:t>B </a:t>
            </a:r>
            <a:r>
              <a:rPr lang="pt-BR" sz="2100" dirty="0"/>
              <a:t>and </a:t>
            </a:r>
            <a:r>
              <a:rPr lang="pt-BR" sz="2100" i="1" dirty="0"/>
              <a:t>B</a:t>
            </a:r>
            <a:r>
              <a:rPr lang="pt-BR" sz="2100" dirty="0"/>
              <a:t> </a:t>
            </a:r>
            <a:r>
              <a:rPr lang="pt-BR" sz="2100" dirty="0">
                <a:sym typeface="Symbol" panose="05050102010706020507" pitchFamily="18" charset="2"/>
              </a:rPr>
              <a:t> </a:t>
            </a:r>
            <a:r>
              <a:rPr lang="pt-BR" sz="2100" i="1" dirty="0">
                <a:sym typeface="Symbol" panose="05050102010706020507" pitchFamily="18" charset="2"/>
              </a:rPr>
              <a:t>C</a:t>
            </a:r>
            <a:r>
              <a:rPr lang="pt-BR" sz="2100" dirty="0">
                <a:sym typeface="Symbol" panose="05050102010706020507" pitchFamily="18" charset="2"/>
              </a:rPr>
              <a:t> then</a:t>
            </a:r>
            <a:r>
              <a:rPr lang="en-US" sz="2100" dirty="0"/>
              <a:t> </a:t>
            </a:r>
            <a:r>
              <a:rPr lang="pt-BR" sz="2100" i="1" dirty="0"/>
              <a:t>A</a:t>
            </a:r>
            <a:r>
              <a:rPr lang="pt-BR" sz="2100" dirty="0"/>
              <a:t> </a:t>
            </a:r>
            <a:r>
              <a:rPr lang="pt-BR" sz="2100" dirty="0">
                <a:sym typeface="Symbol" panose="05050102010706020507" pitchFamily="18" charset="2"/>
              </a:rPr>
              <a:t> </a:t>
            </a:r>
            <a:r>
              <a:rPr lang="pt-BR" sz="2100" i="1" dirty="0">
                <a:sym typeface="Symbol" panose="05050102010706020507" pitchFamily="18" charset="2"/>
              </a:rPr>
              <a:t>C</a:t>
            </a:r>
            <a:r>
              <a:rPr lang="pt-BR" sz="2100" dirty="0"/>
              <a:t>.</a:t>
            </a:r>
            <a:r>
              <a:rPr lang="en-US" sz="2100" dirty="0"/>
              <a:t> </a:t>
            </a:r>
          </a:p>
        </p:txBody>
      </p:sp>
    </p:spTree>
    <p:extLst>
      <p:ext uri="{BB962C8B-B14F-4D97-AF65-F5344CB8AC3E}">
        <p14:creationId xmlns:p14="http://schemas.microsoft.com/office/powerpoint/2010/main" val="4209155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accent1">
                    <a:lumMod val="50000"/>
                  </a:schemeClr>
                </a:solidFill>
              </a:rPr>
              <a:t>What's Next</a:t>
            </a:r>
          </a:p>
        </p:txBody>
      </p:sp>
    </p:spTree>
    <p:extLst>
      <p:ext uri="{BB962C8B-B14F-4D97-AF65-F5344CB8AC3E}">
        <p14:creationId xmlns:p14="http://schemas.microsoft.com/office/powerpoint/2010/main" val="25773133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3212</TotalTime>
  <Words>236</Words>
  <Application>Microsoft Office PowerPoint</Application>
  <PresentationFormat>On-screen Show (16:9)</PresentationFormat>
  <Paragraphs>14</Paragraphs>
  <Slides>5</Slides>
  <Notes>5</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5</vt:i4>
      </vt:variant>
    </vt:vector>
  </HeadingPairs>
  <TitlesOfParts>
    <vt:vector size="12" baseType="lpstr">
      <vt:lpstr>Bookman Old Style</vt:lpstr>
      <vt:lpstr>Calibri</vt:lpstr>
      <vt:lpstr>Gill Sans MT</vt:lpstr>
      <vt:lpstr>Wingdings</vt:lpstr>
      <vt:lpstr>Wingdings 3</vt:lpstr>
      <vt:lpstr>Origin</vt:lpstr>
      <vt:lpstr>MathType 6.0 Equation</vt:lpstr>
      <vt:lpstr>Sets and Functions</vt:lpstr>
      <vt:lpstr>The Procedure</vt:lpstr>
      <vt:lpstr>Subset Proofs</vt:lpstr>
      <vt:lpstr>Subset Proofs</vt:lpstr>
      <vt:lpstr>What's Next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gallen</dc:creator>
  <cp:lastModifiedBy>Allen, Gregory</cp:lastModifiedBy>
  <cp:revision>471</cp:revision>
  <dcterms:created xsi:type="dcterms:W3CDTF">2014-11-22T22:42:06Z</dcterms:created>
  <dcterms:modified xsi:type="dcterms:W3CDTF">2022-02-19T01:16:29Z</dcterms:modified>
</cp:coreProperties>
</file>