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0"/>
  </p:notesMasterIdLst>
  <p:sldIdLst>
    <p:sldId id="256" r:id="rId2"/>
    <p:sldId id="274" r:id="rId3"/>
    <p:sldId id="291" r:id="rId4"/>
    <p:sldId id="287" r:id="rId5"/>
    <p:sldId id="288" r:id="rId6"/>
    <p:sldId id="289" r:id="rId7"/>
    <p:sldId id="290" r:id="rId8"/>
    <p:sldId id="278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2641" autoAdjust="0"/>
  </p:normalViewPr>
  <p:slideViewPr>
    <p:cSldViewPr>
      <p:cViewPr varScale="1">
        <p:scale>
          <a:sx n="86" d="100"/>
          <a:sy n="86" d="100"/>
        </p:scale>
        <p:origin x="1282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354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047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216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3341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1586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Sets and 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Indexed Collections of Sets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Multiple Sets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AB47D7-1497-4C43-A6A5-9D5F0C121EED}"/>
              </a:ext>
            </a:extLst>
          </p:cNvPr>
          <p:cNvSpPr txBox="1"/>
          <p:nvPr/>
        </p:nvSpPr>
        <p:spPr>
          <a:xfrm>
            <a:off x="457200" y="895350"/>
            <a:ext cx="822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Given sets </a:t>
            </a:r>
            <a:r>
              <a:rPr lang="en-US" sz="2100" i="1" dirty="0"/>
              <a:t>A</a:t>
            </a:r>
            <a:r>
              <a:rPr lang="en-US" sz="2100" baseline="-25000" dirty="0"/>
              <a:t>1</a:t>
            </a:r>
            <a:r>
              <a:rPr lang="en-US" sz="2100" dirty="0"/>
              <a:t>, </a:t>
            </a:r>
            <a:r>
              <a:rPr lang="en-US" sz="2100" i="1" dirty="0"/>
              <a:t>A</a:t>
            </a:r>
            <a:r>
              <a:rPr lang="en-US" sz="2100" baseline="-25000" dirty="0"/>
              <a:t>2</a:t>
            </a:r>
            <a:r>
              <a:rPr lang="en-US" sz="2100" dirty="0"/>
              <a:t>, . . . that are subsets of a universal set </a:t>
            </a:r>
            <a:r>
              <a:rPr lang="en-US" sz="2100" i="1" dirty="0"/>
              <a:t>U</a:t>
            </a:r>
            <a:r>
              <a:rPr lang="en-US" sz="2100" dirty="0"/>
              <a:t> and a non-negative integer </a:t>
            </a:r>
            <a:r>
              <a:rPr lang="en-US" sz="2100" i="1" dirty="0"/>
              <a:t>n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56279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Multiple Sets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EE7725D-52B7-4BDE-9BC8-A745031000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2950" y="1634014"/>
          <a:ext cx="5397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name="Equation" r:id="rId4" imgW="5397480" imgH="723600" progId="Equation.DSMT4">
                  <p:embed/>
                </p:oleObj>
              </mc:Choice>
              <mc:Fallback>
                <p:oleObj name="Equation" r:id="rId4" imgW="5397480" imgH="7236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EE7725D-52B7-4BDE-9BC8-A745031000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12950" y="1634014"/>
                        <a:ext cx="53975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471195A-9EC7-485B-A5A8-11F051D0F8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2403793"/>
          <a:ext cx="6223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name="Equation" r:id="rId6" imgW="6222960" imgH="723600" progId="Equation.DSMT4">
                  <p:embed/>
                </p:oleObj>
              </mc:Choice>
              <mc:Fallback>
                <p:oleObj name="Equation" r:id="rId6" imgW="6222960" imgH="723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471195A-9EC7-485B-A5A8-11F051D0F8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00200" y="2403793"/>
                        <a:ext cx="62230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EB75226-52D1-4D1B-B35D-0CE6B6B543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3173572"/>
          <a:ext cx="4394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8" imgW="4394160" imgH="723600" progId="Equation.DSMT4">
                  <p:embed/>
                </p:oleObj>
              </mc:Choice>
              <mc:Fallback>
                <p:oleObj name="Equation" r:id="rId8" imgW="4394160" imgH="723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EB75226-52D1-4D1B-B35D-0CE6B6B543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14600" y="3173572"/>
                        <a:ext cx="43942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02AFC82-5E98-44C6-99F5-538B2D4AF3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3943350"/>
          <a:ext cx="5461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10" imgW="5460840" imgH="723600" progId="Equation.DSMT4">
                  <p:embed/>
                </p:oleObj>
              </mc:Choice>
              <mc:Fallback>
                <p:oleObj name="Equation" r:id="rId10" imgW="5460840" imgH="723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02AFC82-5E98-44C6-99F5-538B2D4AF3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81200" y="3943350"/>
                        <a:ext cx="54610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AAB47D7-1497-4C43-A6A5-9D5F0C121EED}"/>
              </a:ext>
            </a:extLst>
          </p:cNvPr>
          <p:cNvSpPr txBox="1"/>
          <p:nvPr/>
        </p:nvSpPr>
        <p:spPr>
          <a:xfrm>
            <a:off x="457200" y="895350"/>
            <a:ext cx="822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Given sets </a:t>
            </a:r>
            <a:r>
              <a:rPr lang="en-US" sz="2100" i="1" dirty="0"/>
              <a:t>A</a:t>
            </a:r>
            <a:r>
              <a:rPr lang="en-US" sz="2100" baseline="-25000" dirty="0"/>
              <a:t>1</a:t>
            </a:r>
            <a:r>
              <a:rPr lang="en-US" sz="2100" dirty="0"/>
              <a:t>, </a:t>
            </a:r>
            <a:r>
              <a:rPr lang="en-US" sz="2100" i="1" dirty="0"/>
              <a:t>A</a:t>
            </a:r>
            <a:r>
              <a:rPr lang="en-US" sz="2100" baseline="-25000" dirty="0"/>
              <a:t>2</a:t>
            </a:r>
            <a:r>
              <a:rPr lang="en-US" sz="2100" dirty="0"/>
              <a:t>, . . . that are subsets of a universal set </a:t>
            </a:r>
            <a:r>
              <a:rPr lang="en-US" sz="2100" i="1" dirty="0"/>
              <a:t>U</a:t>
            </a:r>
            <a:r>
              <a:rPr lang="en-US" sz="2100" dirty="0"/>
              <a:t> and a non-negative integer </a:t>
            </a:r>
            <a:r>
              <a:rPr lang="en-US" sz="2100" i="1" dirty="0"/>
              <a:t>n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14900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Multiple Sets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EE7725D-52B7-4BDE-9BC8-A745031000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838668"/>
              </p:ext>
            </p:extLst>
          </p:nvPr>
        </p:nvGraphicFramePr>
        <p:xfrm>
          <a:off x="4669118" y="925512"/>
          <a:ext cx="533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4" imgW="533160" imgH="723600" progId="Equation.DSMT4">
                  <p:embed/>
                </p:oleObj>
              </mc:Choice>
              <mc:Fallback>
                <p:oleObj name="Equation" r:id="rId4" imgW="533160" imgH="7236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EE7725D-52B7-4BDE-9BC8-A745031000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69118" y="925512"/>
                        <a:ext cx="5334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EB75226-52D1-4D1B-B35D-0CE6B6B543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3875227"/>
              </p:ext>
            </p:extLst>
          </p:nvPr>
        </p:nvGraphicFramePr>
        <p:xfrm>
          <a:off x="5709024" y="925512"/>
          <a:ext cx="533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6" imgW="533160" imgH="723600" progId="Equation.DSMT4">
                  <p:embed/>
                </p:oleObj>
              </mc:Choice>
              <mc:Fallback>
                <p:oleObj name="Equation" r:id="rId6" imgW="533160" imgH="723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EB75226-52D1-4D1B-B35D-0CE6B6B543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709024" y="925512"/>
                        <a:ext cx="5334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AAB47D7-1497-4C43-A6A5-9D5F0C121EED}"/>
              </a:ext>
            </a:extLst>
          </p:cNvPr>
          <p:cNvSpPr txBox="1"/>
          <p:nvPr/>
        </p:nvSpPr>
        <p:spPr>
          <a:xfrm>
            <a:off x="457200" y="1079713"/>
            <a:ext cx="82296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Let </a:t>
            </a:r>
            <a:r>
              <a:rPr lang="en-US" sz="2100" i="1" dirty="0"/>
              <a:t>A</a:t>
            </a:r>
            <a:r>
              <a:rPr lang="en-US" sz="2100" i="1" baseline="-25000" dirty="0"/>
              <a:t>i </a:t>
            </a:r>
            <a:r>
              <a:rPr lang="en-US" sz="2100" i="1" dirty="0"/>
              <a:t>= </a:t>
            </a:r>
            <a:r>
              <a:rPr lang="en-US" sz="2100" dirty="0"/>
              <a:t>[</a:t>
            </a:r>
            <a:r>
              <a:rPr lang="en-US" sz="2100" i="1" dirty="0" err="1"/>
              <a:t>i</a:t>
            </a:r>
            <a:r>
              <a:rPr lang="en-US" sz="2100" dirty="0"/>
              <a:t>, </a:t>
            </a:r>
            <a:r>
              <a:rPr lang="en-US" sz="2100" i="1" dirty="0" err="1"/>
              <a:t>i</a:t>
            </a:r>
            <a:r>
              <a:rPr lang="en-US" sz="2100" dirty="0"/>
              <a:t> + 1) and </a:t>
            </a:r>
            <a:r>
              <a:rPr lang="en-US" sz="2100" i="1" dirty="0"/>
              <a:t>U</a:t>
            </a:r>
            <a:r>
              <a:rPr lang="en-US" sz="2100" dirty="0"/>
              <a:t> = 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   .  What are          and          ?</a:t>
            </a:r>
            <a:endParaRPr lang="en-US" sz="21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45DA262-3AD1-4314-9662-695A08135B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408798"/>
              </p:ext>
            </p:extLst>
          </p:nvPr>
        </p:nvGraphicFramePr>
        <p:xfrm>
          <a:off x="3200400" y="1166812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8" imgW="241200" imgH="241200" progId="Equation.DSMT4">
                  <p:embed/>
                </p:oleObj>
              </mc:Choice>
              <mc:Fallback>
                <p:oleObj name="Equation" r:id="rId8" imgW="2412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00400" y="1166812"/>
                        <a:ext cx="2413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6684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Mutually Disjoint Sets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EE7725D-52B7-4BDE-9BC8-A745031000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69118" y="925512"/>
          <a:ext cx="533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4" imgW="533160" imgH="723600" progId="Equation.DSMT4">
                  <p:embed/>
                </p:oleObj>
              </mc:Choice>
              <mc:Fallback>
                <p:oleObj name="Equation" r:id="rId4" imgW="533160" imgH="7236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EE7725D-52B7-4BDE-9BC8-A745031000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69118" y="925512"/>
                        <a:ext cx="5334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EB75226-52D1-4D1B-B35D-0CE6B6B543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09024" y="925512"/>
          <a:ext cx="533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6" imgW="533160" imgH="723600" progId="Equation.DSMT4">
                  <p:embed/>
                </p:oleObj>
              </mc:Choice>
              <mc:Fallback>
                <p:oleObj name="Equation" r:id="rId6" imgW="533160" imgH="723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EB75226-52D1-4D1B-B35D-0CE6B6B543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709024" y="925512"/>
                        <a:ext cx="5334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AAB47D7-1497-4C43-A6A5-9D5F0C121EED}"/>
              </a:ext>
            </a:extLst>
          </p:cNvPr>
          <p:cNvSpPr txBox="1"/>
          <p:nvPr/>
        </p:nvSpPr>
        <p:spPr>
          <a:xfrm>
            <a:off x="457200" y="1079713"/>
            <a:ext cx="82296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Let </a:t>
            </a:r>
            <a:r>
              <a:rPr lang="en-US" sz="2100" i="1" dirty="0"/>
              <a:t>A</a:t>
            </a:r>
            <a:r>
              <a:rPr lang="en-US" sz="2100" i="1" baseline="-25000" dirty="0"/>
              <a:t>i </a:t>
            </a:r>
            <a:r>
              <a:rPr lang="en-US" sz="2100" i="1" dirty="0"/>
              <a:t>= </a:t>
            </a:r>
            <a:r>
              <a:rPr lang="en-US" sz="2100" dirty="0"/>
              <a:t>[</a:t>
            </a:r>
            <a:r>
              <a:rPr lang="en-US" sz="2100" i="1" dirty="0" err="1"/>
              <a:t>i</a:t>
            </a:r>
            <a:r>
              <a:rPr lang="en-US" sz="2100" dirty="0"/>
              <a:t>, </a:t>
            </a:r>
            <a:r>
              <a:rPr lang="en-US" sz="2100" i="1" dirty="0" err="1"/>
              <a:t>i</a:t>
            </a:r>
            <a:r>
              <a:rPr lang="en-US" sz="2100" dirty="0"/>
              <a:t> + 1) and </a:t>
            </a:r>
            <a:r>
              <a:rPr lang="en-US" sz="2100" i="1" dirty="0"/>
              <a:t>U</a:t>
            </a:r>
            <a:r>
              <a:rPr lang="en-US" sz="2100" dirty="0"/>
              <a:t> = 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   .  What are          and          ?</a:t>
            </a:r>
          </a:p>
          <a:p>
            <a:pPr>
              <a:spcAft>
                <a:spcPts val="1200"/>
              </a:spcAft>
            </a:pPr>
            <a:endParaRPr lang="en-US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2100" dirty="0"/>
              <a:t>Sets </a:t>
            </a:r>
            <a:r>
              <a:rPr lang="en-US" sz="2100" i="1" dirty="0"/>
              <a:t>A</a:t>
            </a:r>
            <a:r>
              <a:rPr lang="en-US" sz="2100" baseline="-25000" dirty="0"/>
              <a:t>1</a:t>
            </a:r>
            <a:r>
              <a:rPr lang="en-US" sz="2100" dirty="0"/>
              <a:t>, </a:t>
            </a:r>
            <a:r>
              <a:rPr lang="en-US" sz="2100" i="1" dirty="0"/>
              <a:t>A</a:t>
            </a:r>
            <a:r>
              <a:rPr lang="en-US" sz="2100" baseline="-25000" dirty="0"/>
              <a:t>2</a:t>
            </a:r>
            <a:r>
              <a:rPr lang="en-US" sz="2100" dirty="0"/>
              <a:t>, . . . are </a:t>
            </a:r>
            <a:r>
              <a:rPr lang="en-US" sz="2100" b="1" dirty="0"/>
              <a:t>mutually exclusive</a:t>
            </a:r>
            <a:r>
              <a:rPr lang="en-US" sz="2100" dirty="0"/>
              <a:t> (or </a:t>
            </a:r>
            <a:r>
              <a:rPr lang="en-US" sz="2100" b="1" dirty="0"/>
              <a:t>pairwise disjoint</a:t>
            </a:r>
            <a:r>
              <a:rPr lang="en-US" sz="2100" dirty="0"/>
              <a:t>) if and only if no two distinct sets, </a:t>
            </a:r>
            <a:r>
              <a:rPr lang="en-US" sz="2100" i="1" dirty="0"/>
              <a:t>A</a:t>
            </a:r>
            <a:r>
              <a:rPr lang="en-US" sz="2100" i="1" baseline="-25000" dirty="0"/>
              <a:t>i</a:t>
            </a:r>
            <a:r>
              <a:rPr lang="en-US" sz="2100" i="1" dirty="0"/>
              <a:t> </a:t>
            </a:r>
            <a:r>
              <a:rPr lang="en-US" sz="2100" dirty="0"/>
              <a:t>and </a:t>
            </a:r>
            <a:r>
              <a:rPr lang="en-US" sz="2100" i="1" dirty="0" err="1"/>
              <a:t>A</a:t>
            </a:r>
            <a:r>
              <a:rPr lang="en-US" sz="2100" i="1" baseline="-25000" dirty="0" err="1"/>
              <a:t>j</a:t>
            </a:r>
            <a:r>
              <a:rPr lang="en-US" sz="2100" dirty="0"/>
              <a:t>, have any elements in common.  In other words, for all </a:t>
            </a:r>
            <a:r>
              <a:rPr lang="en-US" sz="2100" i="1" dirty="0" err="1"/>
              <a:t>i</a:t>
            </a:r>
            <a:r>
              <a:rPr lang="en-US" sz="2100" dirty="0"/>
              <a:t>, </a:t>
            </a:r>
            <a:r>
              <a:rPr lang="en-US" sz="2100" i="1" dirty="0"/>
              <a:t>j</a:t>
            </a:r>
            <a:r>
              <a:rPr lang="en-US" sz="2100" dirty="0"/>
              <a:t> = 1, 2, 3, . . .</a:t>
            </a:r>
          </a:p>
          <a:p>
            <a:pPr algn="ctr">
              <a:spcAft>
                <a:spcPts val="1200"/>
              </a:spcAft>
            </a:pPr>
            <a:r>
              <a:rPr lang="en-US" sz="2100" i="1" dirty="0" err="1"/>
              <a:t>A</a:t>
            </a:r>
            <a:r>
              <a:rPr lang="en-US" sz="2100" i="1" baseline="-25000" dirty="0" err="1"/>
              <a:t>j</a:t>
            </a:r>
            <a:r>
              <a:rPr lang="en-US" sz="2100" dirty="0"/>
              <a:t> </a:t>
            </a:r>
            <a:r>
              <a:rPr lang="en-US" sz="2100" dirty="0">
                <a:sym typeface="Symbol" panose="05050102010706020507" pitchFamily="18" charset="2"/>
              </a:rPr>
              <a:t> </a:t>
            </a:r>
            <a:r>
              <a:rPr lang="en-US" sz="2100" i="1" dirty="0" err="1">
                <a:sym typeface="Symbol" panose="05050102010706020507" pitchFamily="18" charset="2"/>
              </a:rPr>
              <a:t>A</a:t>
            </a:r>
            <a:r>
              <a:rPr lang="en-US" sz="2100" i="1" baseline="-25000" dirty="0" err="1">
                <a:sym typeface="Symbol" panose="05050102010706020507" pitchFamily="18" charset="2"/>
              </a:rPr>
              <a:t>j</a:t>
            </a:r>
            <a:r>
              <a:rPr lang="en-US" sz="2100" dirty="0">
                <a:sym typeface="Symbol" panose="05050102010706020507" pitchFamily="18" charset="2"/>
              </a:rPr>
              <a:t> =    when </a:t>
            </a:r>
            <a:r>
              <a:rPr lang="en-US" sz="2100" i="1" dirty="0" err="1">
                <a:sym typeface="Symbol" panose="05050102010706020507" pitchFamily="18" charset="2"/>
              </a:rPr>
              <a:t>i</a:t>
            </a:r>
            <a:r>
              <a:rPr lang="en-US" sz="2100" dirty="0">
                <a:sym typeface="Symbol" panose="05050102010706020507" pitchFamily="18" charset="2"/>
              </a:rPr>
              <a:t>  </a:t>
            </a:r>
            <a:r>
              <a:rPr lang="en-US" sz="2100" i="1" dirty="0">
                <a:sym typeface="Symbol" panose="05050102010706020507" pitchFamily="18" charset="2"/>
              </a:rPr>
              <a:t>j</a:t>
            </a:r>
            <a:endParaRPr lang="en-US" sz="2100" i="1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45DA262-3AD1-4314-9662-695A08135B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1166812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8" imgW="241200" imgH="241200" progId="Equation.DSMT4">
                  <p:embed/>
                </p:oleObj>
              </mc:Choice>
              <mc:Fallback>
                <p:oleObj name="Equation" r:id="rId8" imgW="24120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45DA262-3AD1-4314-9662-695A08135B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00400" y="1166812"/>
                        <a:ext cx="2413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4743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Partitions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AB47D7-1497-4C43-A6A5-9D5F0C121EED}"/>
              </a:ext>
            </a:extLst>
          </p:cNvPr>
          <p:cNvSpPr txBox="1"/>
          <p:nvPr/>
        </p:nvSpPr>
        <p:spPr>
          <a:xfrm>
            <a:off x="457200" y="1079713"/>
            <a:ext cx="82296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A finite or infinite collection of nonempty sets  </a:t>
            </a:r>
            <a:r>
              <a:rPr lang="en-US" sz="2100" i="1" dirty="0"/>
              <a:t>A</a:t>
            </a:r>
            <a:r>
              <a:rPr lang="en-US" sz="2100" baseline="-25000" dirty="0"/>
              <a:t>1</a:t>
            </a:r>
            <a:r>
              <a:rPr lang="en-US" sz="2100" dirty="0"/>
              <a:t>, </a:t>
            </a:r>
            <a:r>
              <a:rPr lang="en-US" sz="2100" i="1" dirty="0"/>
              <a:t>A</a:t>
            </a:r>
            <a:r>
              <a:rPr lang="en-US" sz="2100" baseline="-25000" dirty="0"/>
              <a:t>2</a:t>
            </a:r>
            <a:r>
              <a:rPr lang="en-US" sz="2100" dirty="0"/>
              <a:t>, . . . is a </a:t>
            </a:r>
            <a:r>
              <a:rPr lang="en-US" sz="2100" b="1" dirty="0"/>
              <a:t>partition </a:t>
            </a:r>
            <a:r>
              <a:rPr lang="en-US" sz="2100" dirty="0"/>
              <a:t>of a set </a:t>
            </a:r>
            <a:r>
              <a:rPr lang="en-US" sz="2100" i="1" dirty="0"/>
              <a:t>A</a:t>
            </a:r>
            <a:r>
              <a:rPr lang="en-US" sz="2100" dirty="0"/>
              <a:t> if and only if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100" dirty="0"/>
              <a:t>The sets </a:t>
            </a:r>
            <a:r>
              <a:rPr lang="en-US" sz="2100" i="1" dirty="0"/>
              <a:t>A</a:t>
            </a:r>
            <a:r>
              <a:rPr lang="en-US" sz="2100" baseline="-25000" dirty="0"/>
              <a:t>1</a:t>
            </a:r>
            <a:r>
              <a:rPr lang="en-US" sz="2100" dirty="0"/>
              <a:t>, </a:t>
            </a:r>
            <a:r>
              <a:rPr lang="en-US" sz="2100" i="1" dirty="0"/>
              <a:t>A</a:t>
            </a:r>
            <a:r>
              <a:rPr lang="en-US" sz="2100" baseline="-25000" dirty="0"/>
              <a:t>2</a:t>
            </a:r>
            <a:r>
              <a:rPr lang="en-US" sz="2100" dirty="0"/>
              <a:t>, . . . are mutually disjoint.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100" dirty="0"/>
              <a:t>The union of the sets is equal to </a:t>
            </a:r>
            <a:r>
              <a:rPr lang="en-US" sz="2100" i="1" dirty="0"/>
              <a:t>A</a:t>
            </a:r>
            <a:r>
              <a:rPr lang="en-US" sz="2100" dirty="0"/>
              <a:t>.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45DA262-3AD1-4314-9662-695A08135B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1166812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4" imgW="241200" imgH="241200" progId="Equation.DSMT4">
                  <p:embed/>
                </p:oleObj>
              </mc:Choice>
              <mc:Fallback>
                <p:oleObj name="Equation" r:id="rId4" imgW="24120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45DA262-3AD1-4314-9662-695A08135B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00400" y="1166812"/>
                        <a:ext cx="2413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8976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Partitions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AB47D7-1497-4C43-A6A5-9D5F0C121EED}"/>
              </a:ext>
            </a:extLst>
          </p:cNvPr>
          <p:cNvSpPr txBox="1"/>
          <p:nvPr/>
        </p:nvSpPr>
        <p:spPr>
          <a:xfrm>
            <a:off x="457200" y="1079713"/>
            <a:ext cx="82296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Let </a:t>
            </a:r>
            <a:r>
              <a:rPr lang="en-US" sz="2100" i="1" dirty="0"/>
              <a:t>A</a:t>
            </a:r>
            <a:r>
              <a:rPr lang="en-US" sz="2100" i="1" baseline="-25000" dirty="0"/>
              <a:t>i </a:t>
            </a:r>
            <a:r>
              <a:rPr lang="en-US" sz="2100" i="1" dirty="0"/>
              <a:t>= </a:t>
            </a:r>
            <a:r>
              <a:rPr lang="en-US" sz="2100" dirty="0"/>
              <a:t>[</a:t>
            </a:r>
            <a:r>
              <a:rPr lang="en-US" sz="2100" i="1" dirty="0" err="1"/>
              <a:t>i</a:t>
            </a:r>
            <a:r>
              <a:rPr lang="en-US" sz="2100" dirty="0"/>
              <a:t>, </a:t>
            </a:r>
            <a:r>
              <a:rPr lang="en-US" sz="2100" i="1" dirty="0" err="1"/>
              <a:t>i</a:t>
            </a:r>
            <a:r>
              <a:rPr lang="en-US" sz="2100" dirty="0"/>
              <a:t> + 1) and </a:t>
            </a:r>
            <a:r>
              <a:rPr lang="en-US" sz="2100" i="1" dirty="0"/>
              <a:t>U</a:t>
            </a:r>
            <a:r>
              <a:rPr lang="en-US" sz="2100" dirty="0"/>
              <a:t> = 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    , </a:t>
            </a:r>
            <a:r>
              <a:rPr lang="en-US" sz="2100" i="1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 = 0, 1, 2, 3, …  </a:t>
            </a:r>
            <a:endParaRPr lang="en-US" sz="2100" i="1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45DA262-3AD1-4314-9662-695A08135B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874620"/>
              </p:ext>
            </p:extLst>
          </p:nvPr>
        </p:nvGraphicFramePr>
        <p:xfrm>
          <a:off x="3194424" y="1106020"/>
          <a:ext cx="342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4" imgW="342720" imgH="291960" progId="Equation.DSMT4">
                  <p:embed/>
                </p:oleObj>
              </mc:Choice>
              <mc:Fallback>
                <p:oleObj name="Equation" r:id="rId4" imgW="342720" imgH="2919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45DA262-3AD1-4314-9662-695A08135B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94424" y="1106020"/>
                        <a:ext cx="3429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8738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3155</TotalTime>
  <Words>245</Words>
  <Application>Microsoft Office PowerPoint</Application>
  <PresentationFormat>On-screen Show (16:9)</PresentationFormat>
  <Paragraphs>28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Sets and Functions</vt:lpstr>
      <vt:lpstr>Multiple Sets</vt:lpstr>
      <vt:lpstr>Multiple Sets</vt:lpstr>
      <vt:lpstr>Multiple Sets</vt:lpstr>
      <vt:lpstr>Mutually Disjoint Sets</vt:lpstr>
      <vt:lpstr>Partitions</vt:lpstr>
      <vt:lpstr>Partitions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463</cp:revision>
  <dcterms:created xsi:type="dcterms:W3CDTF">2014-11-22T22:42:06Z</dcterms:created>
  <dcterms:modified xsi:type="dcterms:W3CDTF">2022-02-22T03:16:57Z</dcterms:modified>
</cp:coreProperties>
</file>