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8"/>
  </p:notesMasterIdLst>
  <p:sldIdLst>
    <p:sldId id="256" r:id="rId2"/>
    <p:sldId id="274" r:id="rId3"/>
    <p:sldId id="284" r:id="rId4"/>
    <p:sldId id="285" r:id="rId5"/>
    <p:sldId id="286" r:id="rId6"/>
    <p:sldId id="278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2641" autoAdjust="0"/>
  </p:normalViewPr>
  <p:slideViewPr>
    <p:cSldViewPr>
      <p:cViewPr varScale="1">
        <p:scale>
          <a:sx n="86" d="100"/>
          <a:sy n="86" d="100"/>
        </p:scale>
        <p:origin x="1282" y="5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02/18/22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999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2307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6654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02/18/22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02/18/22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02/18/22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02/18/22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02/18/22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02/18/22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02/18/22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02/18/22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02/18/22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Sets and Functions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Set Operations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Set Operations – Union and Intersection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1047750"/>
            <a:ext cx="8229600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/>
              <a:t>The </a:t>
            </a:r>
            <a:r>
              <a:rPr lang="en-US" sz="2100" b="1" dirty="0"/>
              <a:t>union</a:t>
            </a:r>
            <a:r>
              <a:rPr lang="en-US" sz="2100" dirty="0"/>
              <a:t> of two sets, </a:t>
            </a:r>
            <a:r>
              <a:rPr lang="en-US" sz="2100" i="1" dirty="0"/>
              <a:t>A</a:t>
            </a:r>
            <a:r>
              <a:rPr lang="en-US" sz="2100" dirty="0"/>
              <a:t> and </a:t>
            </a:r>
            <a:r>
              <a:rPr lang="en-US" sz="2100" i="1" dirty="0"/>
              <a:t>B</a:t>
            </a:r>
            <a:r>
              <a:rPr lang="en-US" sz="2100" dirty="0"/>
              <a:t>, is the set that contains the elements that are in either set </a:t>
            </a:r>
            <a:r>
              <a:rPr lang="en-US" sz="2100" i="1" dirty="0"/>
              <a:t>A</a:t>
            </a:r>
            <a:r>
              <a:rPr lang="en-US" sz="2100" dirty="0"/>
              <a:t> </a:t>
            </a:r>
            <a:r>
              <a:rPr lang="en-US" sz="2100" i="1" dirty="0"/>
              <a:t>or</a:t>
            </a:r>
            <a:r>
              <a:rPr lang="en-US" sz="2100" dirty="0"/>
              <a:t> set </a:t>
            </a:r>
            <a:r>
              <a:rPr lang="en-US" sz="2100" i="1" dirty="0"/>
              <a:t>B.  </a:t>
            </a:r>
            <a:r>
              <a:rPr lang="en-US" sz="2100" dirty="0"/>
              <a:t>This is written </a:t>
            </a:r>
            <a:r>
              <a:rPr lang="en-US" sz="2100" i="1" dirty="0"/>
              <a:t>A</a:t>
            </a:r>
            <a:r>
              <a:rPr lang="en-US" sz="2100" dirty="0"/>
              <a:t> </a:t>
            </a:r>
            <a:r>
              <a:rPr lang="en-US" sz="2100" dirty="0">
                <a:sym typeface="Symbol" panose="05050102010706020507" pitchFamily="18" charset="2"/>
              </a:rPr>
              <a:t>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.</a:t>
            </a:r>
          </a:p>
          <a:p>
            <a:endParaRPr lang="en-US" sz="2100" dirty="0">
              <a:sym typeface="Symbol" panose="05050102010706020507" pitchFamily="18" charset="2"/>
            </a:endParaRPr>
          </a:p>
          <a:p>
            <a:endParaRPr lang="en-US" sz="2100" dirty="0">
              <a:sym typeface="Symbol" panose="05050102010706020507" pitchFamily="18" charset="2"/>
            </a:endParaRPr>
          </a:p>
          <a:p>
            <a:endParaRPr lang="en-US" sz="2100" dirty="0">
              <a:sym typeface="Symbol" panose="05050102010706020507" pitchFamily="18" charset="2"/>
            </a:endParaRPr>
          </a:p>
          <a:p>
            <a:r>
              <a:rPr lang="en-US" sz="2100" dirty="0">
                <a:sym typeface="Symbol" panose="05050102010706020507" pitchFamily="18" charset="2"/>
              </a:rPr>
              <a:t>The </a:t>
            </a:r>
            <a:r>
              <a:rPr lang="en-US" sz="2100" b="1" dirty="0">
                <a:sym typeface="Symbol" panose="05050102010706020507" pitchFamily="18" charset="2"/>
              </a:rPr>
              <a:t>intersection</a:t>
            </a:r>
            <a:r>
              <a:rPr lang="en-US" sz="2100" dirty="0">
                <a:sym typeface="Symbol" panose="05050102010706020507" pitchFamily="18" charset="2"/>
              </a:rPr>
              <a:t> of two sets, 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 and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, is the set that contains the elements that are in set 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 </a:t>
            </a:r>
            <a:r>
              <a:rPr lang="en-US" sz="2100" i="1" dirty="0">
                <a:sym typeface="Symbol" panose="05050102010706020507" pitchFamily="18" charset="2"/>
              </a:rPr>
              <a:t>and</a:t>
            </a:r>
            <a:r>
              <a:rPr lang="en-US" sz="2100" dirty="0">
                <a:sym typeface="Symbol" panose="05050102010706020507" pitchFamily="18" charset="2"/>
              </a:rPr>
              <a:t> set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.  This is written 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 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.</a:t>
            </a:r>
            <a:endParaRPr lang="en-US" sz="2100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EE7725D-52B7-4BDE-9BC8-A745031000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0895975"/>
              </p:ext>
            </p:extLst>
          </p:nvPr>
        </p:nvGraphicFramePr>
        <p:xfrm>
          <a:off x="3327400" y="1885950"/>
          <a:ext cx="264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4" imgW="2641320" imgH="380880" progId="Equation.DSMT4">
                  <p:embed/>
                </p:oleObj>
              </mc:Choice>
              <mc:Fallback>
                <p:oleObj name="Equation" r:id="rId4" imgW="264132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27400" y="1885950"/>
                        <a:ext cx="26416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DDD4D9B-858F-456B-B745-3986B3A76C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311235"/>
              </p:ext>
            </p:extLst>
          </p:nvPr>
        </p:nvGraphicFramePr>
        <p:xfrm>
          <a:off x="3251200" y="3588886"/>
          <a:ext cx="264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6" imgW="2641320" imgH="380880" progId="Equation.DSMT4">
                  <p:embed/>
                </p:oleObj>
              </mc:Choice>
              <mc:Fallback>
                <p:oleObj name="Equation" r:id="rId6" imgW="2641320" imgH="3808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EE7725D-52B7-4BDE-9BC8-A745031000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51200" y="3588886"/>
                        <a:ext cx="26416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279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Set Operations – Union and Intersection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1200150"/>
            <a:ext cx="32766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i="1" dirty="0"/>
              <a:t>A</a:t>
            </a:r>
            <a:r>
              <a:rPr lang="en-US" sz="2100" dirty="0"/>
              <a:t> = {0, 1, 2, 3} </a:t>
            </a:r>
          </a:p>
          <a:p>
            <a:pPr>
              <a:spcAft>
                <a:spcPts val="1200"/>
              </a:spcAft>
            </a:pPr>
            <a:r>
              <a:rPr lang="en-US" sz="2100" i="1" dirty="0"/>
              <a:t>B</a:t>
            </a:r>
            <a:r>
              <a:rPr lang="en-US" sz="2100" dirty="0"/>
              <a:t> = {0, 1, 2, 3, 4}</a:t>
            </a:r>
          </a:p>
          <a:p>
            <a:pPr>
              <a:spcAft>
                <a:spcPts val="1200"/>
              </a:spcAft>
            </a:pPr>
            <a:r>
              <a:rPr lang="en-US" sz="2100" i="1" dirty="0"/>
              <a:t>C</a:t>
            </a:r>
            <a:r>
              <a:rPr lang="en-US" sz="2100" dirty="0"/>
              <a:t> = {-2, -1}</a:t>
            </a:r>
          </a:p>
          <a:p>
            <a:pPr>
              <a:spcAft>
                <a:spcPts val="1200"/>
              </a:spcAft>
            </a:pPr>
            <a:r>
              <a:rPr lang="en-US" sz="2100" i="1" dirty="0"/>
              <a:t>D</a:t>
            </a:r>
            <a:r>
              <a:rPr lang="en-US" sz="2100" dirty="0"/>
              <a:t> = { } </a:t>
            </a:r>
          </a:p>
        </p:txBody>
      </p:sp>
    </p:spTree>
    <p:extLst>
      <p:ext uri="{BB962C8B-B14F-4D97-AF65-F5344CB8AC3E}">
        <p14:creationId xmlns:p14="http://schemas.microsoft.com/office/powerpoint/2010/main" val="1444955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382000" cy="74295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Set Operations – Difference and Complement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1047750"/>
            <a:ext cx="8229600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/>
              <a:t>The </a:t>
            </a:r>
            <a:r>
              <a:rPr lang="en-US" sz="2100" b="1" dirty="0"/>
              <a:t>difference</a:t>
            </a:r>
            <a:r>
              <a:rPr lang="en-US" sz="2100" dirty="0"/>
              <a:t> of two sets, </a:t>
            </a:r>
            <a:r>
              <a:rPr lang="en-US" sz="2100" i="1" dirty="0"/>
              <a:t>A</a:t>
            </a:r>
            <a:r>
              <a:rPr lang="en-US" sz="2100" dirty="0"/>
              <a:t> and </a:t>
            </a:r>
            <a:r>
              <a:rPr lang="en-US" sz="2100" i="1" dirty="0"/>
              <a:t>B</a:t>
            </a:r>
            <a:r>
              <a:rPr lang="en-US" sz="2100" dirty="0"/>
              <a:t>, is of all elements that are in </a:t>
            </a:r>
            <a:r>
              <a:rPr lang="en-US" sz="2100" i="1" dirty="0"/>
              <a:t>A</a:t>
            </a:r>
            <a:r>
              <a:rPr lang="en-US" sz="2100" dirty="0"/>
              <a:t> but not in </a:t>
            </a:r>
            <a:r>
              <a:rPr lang="en-US" sz="2100" i="1" dirty="0"/>
              <a:t>B.  </a:t>
            </a:r>
            <a:r>
              <a:rPr lang="en-US" sz="2100" dirty="0"/>
              <a:t>This is written </a:t>
            </a:r>
            <a:r>
              <a:rPr lang="en-US" sz="2100" i="1" dirty="0"/>
              <a:t>A</a:t>
            </a:r>
            <a:r>
              <a:rPr lang="en-US" sz="2100" dirty="0"/>
              <a:t> </a:t>
            </a:r>
            <a:r>
              <a:rPr lang="en-US" sz="2100" dirty="0">
                <a:sym typeface="Symbol" panose="05050102010706020507" pitchFamily="18" charset="2"/>
              </a:rPr>
              <a:t>–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.</a:t>
            </a:r>
          </a:p>
          <a:p>
            <a:endParaRPr lang="en-US" sz="2100" dirty="0">
              <a:sym typeface="Symbol" panose="05050102010706020507" pitchFamily="18" charset="2"/>
            </a:endParaRPr>
          </a:p>
          <a:p>
            <a:endParaRPr lang="en-US" sz="2100" dirty="0">
              <a:sym typeface="Symbol" panose="05050102010706020507" pitchFamily="18" charset="2"/>
            </a:endParaRPr>
          </a:p>
          <a:p>
            <a:endParaRPr lang="en-US" sz="2100" dirty="0">
              <a:sym typeface="Symbol" panose="05050102010706020507" pitchFamily="18" charset="2"/>
            </a:endParaRPr>
          </a:p>
          <a:p>
            <a:r>
              <a:rPr lang="en-US" sz="2100" dirty="0">
                <a:sym typeface="Symbol" panose="05050102010706020507" pitchFamily="18" charset="2"/>
              </a:rPr>
              <a:t>Let </a:t>
            </a:r>
            <a:r>
              <a:rPr lang="en-US" sz="2100" i="1" dirty="0">
                <a:sym typeface="Symbol" panose="05050102010706020507" pitchFamily="18" charset="2"/>
              </a:rPr>
              <a:t>U </a:t>
            </a:r>
            <a:r>
              <a:rPr lang="en-US" sz="2100" dirty="0">
                <a:sym typeface="Symbol" panose="05050102010706020507" pitchFamily="18" charset="2"/>
              </a:rPr>
              <a:t>be the universal set.  The </a:t>
            </a:r>
            <a:r>
              <a:rPr lang="en-US" sz="2100" b="1" dirty="0">
                <a:sym typeface="Symbol" panose="05050102010706020507" pitchFamily="18" charset="2"/>
              </a:rPr>
              <a:t>complement of </a:t>
            </a:r>
            <a:r>
              <a:rPr lang="en-US" sz="2100" b="1" i="1" dirty="0">
                <a:sym typeface="Symbol" panose="05050102010706020507" pitchFamily="18" charset="2"/>
              </a:rPr>
              <a:t>A </a:t>
            </a:r>
            <a:r>
              <a:rPr lang="en-US" sz="2100" dirty="0">
                <a:sym typeface="Symbol" panose="05050102010706020507" pitchFamily="18" charset="2"/>
              </a:rPr>
              <a:t>with respect to </a:t>
            </a:r>
            <a:r>
              <a:rPr lang="en-US" sz="2100" i="1" dirty="0">
                <a:sym typeface="Symbol" panose="05050102010706020507" pitchFamily="18" charset="2"/>
              </a:rPr>
              <a:t>U</a:t>
            </a:r>
            <a:r>
              <a:rPr lang="en-US" sz="2100" dirty="0">
                <a:sym typeface="Symbol" panose="05050102010706020507" pitchFamily="18" charset="2"/>
              </a:rPr>
              <a:t>, written   , is the set of elements that are in </a:t>
            </a:r>
            <a:r>
              <a:rPr lang="en-US" sz="2100" i="1" dirty="0">
                <a:sym typeface="Symbol" panose="05050102010706020507" pitchFamily="18" charset="2"/>
              </a:rPr>
              <a:t>U</a:t>
            </a:r>
            <a:r>
              <a:rPr lang="en-US" sz="2100" dirty="0">
                <a:sym typeface="Symbol" panose="05050102010706020507" pitchFamily="18" charset="2"/>
              </a:rPr>
              <a:t> but not in 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.</a:t>
            </a:r>
            <a:endParaRPr lang="en-US" sz="2100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EE7725D-52B7-4BDE-9BC8-A745031000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4516884"/>
              </p:ext>
            </p:extLst>
          </p:nvPr>
        </p:nvGraphicFramePr>
        <p:xfrm>
          <a:off x="3352800" y="1885950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Equation" r:id="rId4" imgW="2590560" imgH="380880" progId="Equation.DSMT4">
                  <p:embed/>
                </p:oleObj>
              </mc:Choice>
              <mc:Fallback>
                <p:oleObj name="Equation" r:id="rId4" imgW="2590560" imgH="3808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EE7725D-52B7-4BDE-9BC8-A745031000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52800" y="1885950"/>
                        <a:ext cx="25908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DDD4D9B-858F-456B-B745-3986B3A76C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0977741"/>
              </p:ext>
            </p:extLst>
          </p:nvPr>
        </p:nvGraphicFramePr>
        <p:xfrm>
          <a:off x="3829050" y="3589338"/>
          <a:ext cx="1485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quation" r:id="rId6" imgW="1485720" imgH="380880" progId="Equation.DSMT4">
                  <p:embed/>
                </p:oleObj>
              </mc:Choice>
              <mc:Fallback>
                <p:oleObj name="Equation" r:id="rId6" imgW="1485720" imgH="380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DDD4D9B-858F-456B-B745-3986B3A76C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29050" y="3589338"/>
                        <a:ext cx="14859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8360720-7534-49BB-A346-E7D352F628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2117506"/>
              </p:ext>
            </p:extLst>
          </p:nvPr>
        </p:nvGraphicFramePr>
        <p:xfrm>
          <a:off x="1447800" y="3018958"/>
          <a:ext cx="215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8" imgW="215640" imgH="266400" progId="Equation.DSMT4">
                  <p:embed/>
                </p:oleObj>
              </mc:Choice>
              <mc:Fallback>
                <p:oleObj name="Equation" r:id="rId8" imgW="215640" imgH="2664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DDD4D9B-858F-456B-B745-3986B3A76C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47800" y="3018958"/>
                        <a:ext cx="2159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6929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382000" cy="74295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Set Operations – Difference and Complement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1200150"/>
            <a:ext cx="3276600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i="1"/>
              <a:t>U</a:t>
            </a:r>
            <a:r>
              <a:rPr lang="en-US" sz="2100"/>
              <a:t> = {-2, -1, 0, 1, 2, 3, 4, 5}</a:t>
            </a:r>
            <a:endParaRPr lang="en-US" sz="2100" i="1"/>
          </a:p>
          <a:p>
            <a:pPr>
              <a:spcAft>
                <a:spcPts val="1200"/>
              </a:spcAft>
            </a:pPr>
            <a:r>
              <a:rPr lang="en-US" sz="2100" i="1" dirty="0"/>
              <a:t>A</a:t>
            </a:r>
            <a:r>
              <a:rPr lang="en-US" sz="2100" dirty="0"/>
              <a:t> = {0, 1, 2, 3} </a:t>
            </a:r>
          </a:p>
          <a:p>
            <a:pPr>
              <a:spcAft>
                <a:spcPts val="1200"/>
              </a:spcAft>
            </a:pPr>
            <a:r>
              <a:rPr lang="en-US" sz="2100" i="1" dirty="0"/>
              <a:t>B</a:t>
            </a:r>
            <a:r>
              <a:rPr lang="en-US" sz="2100" dirty="0"/>
              <a:t> = {0, 1, 2, 3, 4}</a:t>
            </a:r>
          </a:p>
          <a:p>
            <a:pPr>
              <a:spcAft>
                <a:spcPts val="1200"/>
              </a:spcAft>
            </a:pPr>
            <a:r>
              <a:rPr lang="en-US" sz="2100" i="1" dirty="0"/>
              <a:t>C</a:t>
            </a:r>
            <a:r>
              <a:rPr lang="en-US" sz="2100" dirty="0"/>
              <a:t> = {-2, -1}</a:t>
            </a:r>
          </a:p>
          <a:p>
            <a:pPr>
              <a:spcAft>
                <a:spcPts val="1200"/>
              </a:spcAft>
            </a:pPr>
            <a:r>
              <a:rPr lang="en-US" sz="2100" i="1" dirty="0"/>
              <a:t>D</a:t>
            </a:r>
            <a:r>
              <a:rPr lang="en-US" sz="2100" dirty="0"/>
              <a:t> = { } </a:t>
            </a:r>
          </a:p>
        </p:txBody>
      </p:sp>
    </p:spTree>
    <p:extLst>
      <p:ext uri="{BB962C8B-B14F-4D97-AF65-F5344CB8AC3E}">
        <p14:creationId xmlns:p14="http://schemas.microsoft.com/office/powerpoint/2010/main" val="2570150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3105</TotalTime>
  <Words>258</Words>
  <Application>Microsoft Office PowerPoint</Application>
  <PresentationFormat>On-screen Show (16:9)</PresentationFormat>
  <Paragraphs>32</Paragraphs>
  <Slides>6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Bookman Old Style</vt:lpstr>
      <vt:lpstr>Calibri</vt:lpstr>
      <vt:lpstr>Gill Sans MT</vt:lpstr>
      <vt:lpstr>Wingdings</vt:lpstr>
      <vt:lpstr>Wingdings 3</vt:lpstr>
      <vt:lpstr>Origin</vt:lpstr>
      <vt:lpstr>Equation</vt:lpstr>
      <vt:lpstr>Sets and Functions</vt:lpstr>
      <vt:lpstr>Set Operations – Union and Intersection</vt:lpstr>
      <vt:lpstr>Set Operations – Union and Intersection</vt:lpstr>
      <vt:lpstr>Set Operations – Difference and Complement</vt:lpstr>
      <vt:lpstr>Set Operations – Difference and Complement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455</cp:revision>
  <dcterms:created xsi:type="dcterms:W3CDTF">2014-11-22T22:42:06Z</dcterms:created>
  <dcterms:modified xsi:type="dcterms:W3CDTF">2022-02-18T23:18:01Z</dcterms:modified>
</cp:coreProperties>
</file>