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82" r:id="rId3"/>
    <p:sldId id="274" r:id="rId4"/>
    <p:sldId id="279" r:id="rId5"/>
    <p:sldId id="283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06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67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02/20/22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 Definitions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Sets</a:t>
            </a:r>
          </a:p>
        </p:txBody>
      </p:sp>
    </p:spTree>
    <p:extLst>
      <p:ext uri="{BB962C8B-B14F-4D97-AF65-F5344CB8AC3E}">
        <p14:creationId xmlns:p14="http://schemas.microsoft.com/office/powerpoint/2010/main" val="112077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A </a:t>
            </a:r>
            <a:r>
              <a:rPr lang="en-US" sz="2100" b="1" dirty="0"/>
              <a:t>set</a:t>
            </a:r>
            <a:r>
              <a:rPr lang="en-US" sz="2100" dirty="0"/>
              <a:t> is an unordered collection of objects.  The objects in a set are called elements.  If </a:t>
            </a:r>
            <a:r>
              <a:rPr lang="en-US" sz="2100" i="1" dirty="0"/>
              <a:t>x</a:t>
            </a:r>
            <a:r>
              <a:rPr lang="en-US" sz="2100" dirty="0"/>
              <a:t> is an element of a set </a:t>
            </a:r>
            <a:r>
              <a:rPr lang="en-US" sz="2100" i="1" dirty="0"/>
              <a:t>A</a:t>
            </a:r>
            <a:r>
              <a:rPr lang="en-US" sz="2100" dirty="0"/>
              <a:t> then we write </a:t>
            </a:r>
            <a:r>
              <a:rPr lang="en-US" sz="2100" i="1" dirty="0"/>
              <a:t>x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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</a:p>
          <a:p>
            <a:endParaRPr lang="en-US" sz="2100" dirty="0">
              <a:sym typeface="Symbol" panose="05050102010706020507" pitchFamily="18" charset="2"/>
            </a:endParaRPr>
          </a:p>
          <a:p>
            <a:r>
              <a:rPr lang="en-US" sz="2100" dirty="0">
                <a:sym typeface="Symbol" panose="05050102010706020507" pitchFamily="18" charset="2"/>
              </a:rPr>
              <a:t>The </a:t>
            </a:r>
            <a:r>
              <a:rPr lang="en-US" sz="2100" b="1" dirty="0">
                <a:sym typeface="Symbol" panose="05050102010706020507" pitchFamily="18" charset="2"/>
              </a:rPr>
              <a:t>empty set</a:t>
            </a:r>
            <a:r>
              <a:rPr lang="en-US" sz="2100" dirty="0">
                <a:sym typeface="Symbol" panose="05050102010706020507" pitchFamily="18" charset="2"/>
              </a:rPr>
              <a:t> is the set with no elements and is written either { } or .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Notations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“the set of all integers between 1 and 5”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8500" y="1209333"/>
            <a:ext cx="3276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{1, 2, 3, 4, 5}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7379B88-9DE0-4482-9FE1-21191DB005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830163"/>
              </p:ext>
            </p:extLst>
          </p:nvPr>
        </p:nvGraphicFramePr>
        <p:xfrm>
          <a:off x="6629400" y="1226582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" imgW="1815840" imgH="380880" progId="Equation.DSMT4">
                  <p:embed/>
                </p:oleObj>
              </mc:Choice>
              <mc:Fallback>
                <p:oleObj name="Equation" r:id="rId4" imgW="181584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29400" y="1226582"/>
                        <a:ext cx="18161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640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Equality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815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Two sets are </a:t>
            </a:r>
            <a:r>
              <a:rPr lang="en-US" sz="2100" b="1" dirty="0"/>
              <a:t>equal</a:t>
            </a:r>
            <a:r>
              <a:rPr lang="en-US" sz="2100" dirty="0"/>
              <a:t> if and only if they have same elements.  That is, </a:t>
            </a:r>
            <a:r>
              <a:rPr lang="en-US" sz="2100" i="1" dirty="0"/>
              <a:t>A</a:t>
            </a:r>
            <a:r>
              <a:rPr lang="en-US" sz="2100" dirty="0"/>
              <a:t> = </a:t>
            </a:r>
            <a:r>
              <a:rPr lang="en-US" sz="2100" i="1" dirty="0"/>
              <a:t>B</a:t>
            </a:r>
            <a:r>
              <a:rPr lang="en-US" sz="2100" dirty="0"/>
              <a:t> if and only if                            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2200" y="2459251"/>
            <a:ext cx="3276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{0, 1, 2, 3} = {3, 2, 1, 0} = 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7379B88-9DE0-4482-9FE1-21191DB005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477241"/>
              </p:ext>
            </p:extLst>
          </p:nvPr>
        </p:nvGraphicFramePr>
        <p:xfrm>
          <a:off x="5372100" y="2495550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7379B88-9DE0-4482-9FE1-21191DB005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72100" y="2495550"/>
                        <a:ext cx="1828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84A5075-C6A7-4C81-B143-E293C1920C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596233"/>
              </p:ext>
            </p:extLst>
          </p:nvPr>
        </p:nvGraphicFramePr>
        <p:xfrm>
          <a:off x="2038350" y="142875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6" imgW="2006280" imgH="380880" progId="Equation.DSMT4">
                  <p:embed/>
                </p:oleObj>
              </mc:Choice>
              <mc:Fallback>
                <p:oleObj name="Equation" r:id="rId6" imgW="2006280" imgH="380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7379B88-9DE0-4482-9FE1-21191DB005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38350" y="1428750"/>
                        <a:ext cx="2006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4330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3008</TotalTime>
  <Words>135</Words>
  <Application>Microsoft Office PowerPoint</Application>
  <PresentationFormat>On-screen Show (16:9)</PresentationFormat>
  <Paragraphs>20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Sets and Functions</vt:lpstr>
      <vt:lpstr>Sets</vt:lpstr>
      <vt:lpstr>Sets</vt:lpstr>
      <vt:lpstr>Notations</vt:lpstr>
      <vt:lpstr>Equality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441</cp:revision>
  <dcterms:created xsi:type="dcterms:W3CDTF">2014-11-22T22:42:06Z</dcterms:created>
  <dcterms:modified xsi:type="dcterms:W3CDTF">2022-02-21T00:01:31Z</dcterms:modified>
</cp:coreProperties>
</file>