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6"/>
  </p:notesMasterIdLst>
  <p:sldIdLst>
    <p:sldId id="256" r:id="rId2"/>
    <p:sldId id="294" r:id="rId3"/>
    <p:sldId id="295" r:id="rId4"/>
    <p:sldId id="278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CC8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76863" autoAdjust="0"/>
  </p:normalViewPr>
  <p:slideViewPr>
    <p:cSldViewPr>
      <p:cViewPr varScale="1">
        <p:scale>
          <a:sx n="79" d="100"/>
          <a:sy n="79" d="100"/>
        </p:scale>
        <p:origin x="1498" y="67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3DB4D9-16BD-4791-AAAF-8BDCF4C835E3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3004-20C1-4C71-9B91-26F0A38557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178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0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For our first proof by induction, we’re going to look at a formula you may have seen before.  This says that the sum of the first </a:t>
            </a:r>
            <a:r>
              <a:rPr lang="en-US" i="1" baseline="0" dirty="0"/>
              <a:t>n</a:t>
            </a:r>
            <a:r>
              <a:rPr lang="en-US" i="0" baseline="0" dirty="0"/>
              <a:t> positive integers is equal to this formula.  The first thing I want you to notice is that this is a statement about a formula whose values can only be integers and that has a fixed starting point.  Those are the things that should make you think this would be a good candidate for this kind of proof.</a:t>
            </a:r>
          </a:p>
          <a:p>
            <a:endParaRPr lang="en-US" i="0" baseline="0" dirty="0"/>
          </a:p>
          <a:p>
            <a:r>
              <a:rPr lang="en-US" i="0" baseline="0" dirty="0"/>
              <a:t>Down here, just for reference, I’ve got the steps that we need to go through to do this.</a:t>
            </a: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7915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For our first proof by induction, we’re going to look at a formula you may have seen before.  This says that the sum of the first </a:t>
            </a:r>
            <a:r>
              <a:rPr lang="en-US" i="1" baseline="0" dirty="0"/>
              <a:t>n</a:t>
            </a:r>
            <a:r>
              <a:rPr lang="en-US" i="0" baseline="0" dirty="0"/>
              <a:t> positive integers is equal to this formula.  The first thing I want you to notice is that this is a statement about a formula whose values can only be integers and that has a fixed starting point.  Those are the things that should make you think this would be a good candidate for this kind of proof.</a:t>
            </a:r>
          </a:p>
          <a:p>
            <a:endParaRPr lang="en-US" i="0" baseline="0" dirty="0"/>
          </a:p>
          <a:p>
            <a:r>
              <a:rPr lang="en-US" i="0" baseline="0" dirty="0"/>
              <a:t>Down here, just for reference, I’ve got the steps that we need to go through to do this.</a:t>
            </a: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8581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490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0B92CF-3FD5-482B-A033-4CA0970A8D8F}" type="datetimeFigureOut">
              <a:rPr lang="en-US" smtClean="0"/>
              <a:t>02/09/22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9961324-BD0C-4703-8C50-9CE34DCFDFD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/>
              <a:t>Sequences and Induction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Mathematical Induction – Inequality Examples</a:t>
            </a:r>
          </a:p>
        </p:txBody>
      </p:sp>
    </p:spTree>
    <p:extLst>
      <p:ext uri="{BB962C8B-B14F-4D97-AF65-F5344CB8AC3E}">
        <p14:creationId xmlns:p14="http://schemas.microsoft.com/office/powerpoint/2010/main" val="2382641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72"/>
    </mc:Choice>
    <mc:Fallback xmlns="">
      <p:transition spd="slow" advTm="1472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Mathematical Induction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93975EE-53B2-472C-8D08-D132CE2D67D2}"/>
              </a:ext>
            </a:extLst>
          </p:cNvPr>
          <p:cNvSpPr txBox="1"/>
          <p:nvPr/>
        </p:nvSpPr>
        <p:spPr>
          <a:xfrm>
            <a:off x="5458838" y="3943350"/>
            <a:ext cx="3429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1400" dirty="0"/>
              <a:t>Prove that </a:t>
            </a:r>
            <a:r>
              <a:rPr lang="en-US" sz="1400" i="1" dirty="0"/>
              <a:t>P</a:t>
            </a:r>
            <a:r>
              <a:rPr lang="en-US" sz="1400" dirty="0"/>
              <a:t>(</a:t>
            </a:r>
            <a:r>
              <a:rPr lang="en-US" sz="1400" i="1" dirty="0"/>
              <a:t>a</a:t>
            </a:r>
            <a:r>
              <a:rPr lang="en-US" sz="1400" dirty="0"/>
              <a:t>) is true for some value, </a:t>
            </a:r>
            <a:r>
              <a:rPr lang="en-US" sz="1400" i="1" dirty="0"/>
              <a:t>a</a:t>
            </a:r>
            <a:r>
              <a:rPr lang="en-US" sz="1400" dirty="0"/>
              <a:t>.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1400" dirty="0"/>
              <a:t>Show that, if </a:t>
            </a:r>
            <a:r>
              <a:rPr lang="en-US" sz="1400" i="1" dirty="0"/>
              <a:t>P</a:t>
            </a:r>
            <a:r>
              <a:rPr lang="en-US" sz="1400" dirty="0"/>
              <a:t>(</a:t>
            </a:r>
            <a:r>
              <a:rPr lang="en-US" sz="1400" i="1" dirty="0"/>
              <a:t>k</a:t>
            </a:r>
            <a:r>
              <a:rPr lang="en-US" sz="1400" dirty="0"/>
              <a:t>) is true then </a:t>
            </a:r>
            <a:r>
              <a:rPr lang="en-US" sz="1400" i="1" dirty="0"/>
              <a:t>P</a:t>
            </a:r>
            <a:r>
              <a:rPr lang="en-US" sz="1400" dirty="0"/>
              <a:t>(</a:t>
            </a:r>
            <a:r>
              <a:rPr lang="en-US" sz="1400" i="1" dirty="0"/>
              <a:t>k</a:t>
            </a:r>
            <a:r>
              <a:rPr lang="en-US" sz="1400" dirty="0"/>
              <a:t> + 1). 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8C955418-6838-4CAE-8D14-E29A08247F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4646661"/>
              </p:ext>
            </p:extLst>
          </p:nvPr>
        </p:nvGraphicFramePr>
        <p:xfrm>
          <a:off x="4512823" y="1063152"/>
          <a:ext cx="5461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4" imgW="545760" imgH="266400" progId="Equation.DSMT4">
                  <p:embed/>
                </p:oleObj>
              </mc:Choice>
              <mc:Fallback>
                <p:oleObj name="Equation" r:id="rId4" imgW="545760" imgH="26640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0DCEF7E2-6707-44ED-9659-6B7661E1AFE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12823" y="1063152"/>
                        <a:ext cx="546100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DADDDD3-F3DC-412D-8D8E-732AF8AC5C9D}"/>
              </a:ext>
            </a:extLst>
          </p:cNvPr>
          <p:cNvSpPr txBox="1"/>
          <p:nvPr/>
        </p:nvSpPr>
        <p:spPr>
          <a:xfrm>
            <a:off x="429638" y="1034534"/>
            <a:ext cx="845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THEOREM 5.3:  For all positive integers, </a:t>
            </a:r>
            <a:r>
              <a:rPr lang="en-US" i="1" dirty="0"/>
              <a:t>n</a:t>
            </a:r>
            <a:r>
              <a:rPr lang="en-US" dirty="0"/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2058144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6120"/>
    </mc:Choice>
    <mc:Fallback xmlns="">
      <p:transition spd="slow" advTm="29612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6DADDDD3-F3DC-412D-8D8E-732AF8AC5C9D}"/>
              </a:ext>
            </a:extLst>
          </p:cNvPr>
          <p:cNvSpPr txBox="1"/>
          <p:nvPr/>
        </p:nvSpPr>
        <p:spPr>
          <a:xfrm>
            <a:off x="429638" y="1047750"/>
            <a:ext cx="845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dirty="0"/>
              <a:t>THEOREM 5.4:  For </a:t>
            </a:r>
            <a:r>
              <a:rPr lang="en-US" i="1" dirty="0"/>
              <a:t>n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 4,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Mathematical Induction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93975EE-53B2-472C-8D08-D132CE2D67D2}"/>
              </a:ext>
            </a:extLst>
          </p:cNvPr>
          <p:cNvSpPr txBox="1"/>
          <p:nvPr/>
        </p:nvSpPr>
        <p:spPr>
          <a:xfrm>
            <a:off x="5458838" y="3943350"/>
            <a:ext cx="3429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1400" dirty="0"/>
              <a:t>Prove that </a:t>
            </a:r>
            <a:r>
              <a:rPr lang="en-US" sz="1400" i="1" dirty="0"/>
              <a:t>P</a:t>
            </a:r>
            <a:r>
              <a:rPr lang="en-US" sz="1400" dirty="0"/>
              <a:t>(</a:t>
            </a:r>
            <a:r>
              <a:rPr lang="en-US" sz="1400" i="1" dirty="0"/>
              <a:t>a</a:t>
            </a:r>
            <a:r>
              <a:rPr lang="en-US" sz="1400" dirty="0"/>
              <a:t>) is true for some value, </a:t>
            </a:r>
            <a:r>
              <a:rPr lang="en-US" sz="1400" i="1" dirty="0"/>
              <a:t>a</a:t>
            </a:r>
            <a:r>
              <a:rPr lang="en-US" sz="1400" dirty="0"/>
              <a:t>.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sz="1400" dirty="0"/>
              <a:t>Show that, if </a:t>
            </a:r>
            <a:r>
              <a:rPr lang="en-US" sz="1400" i="1" dirty="0"/>
              <a:t>P</a:t>
            </a:r>
            <a:r>
              <a:rPr lang="en-US" sz="1400" dirty="0"/>
              <a:t>(</a:t>
            </a:r>
            <a:r>
              <a:rPr lang="en-US" sz="1400" i="1" dirty="0"/>
              <a:t>k</a:t>
            </a:r>
            <a:r>
              <a:rPr lang="en-US" sz="1400" dirty="0"/>
              <a:t>) is true then </a:t>
            </a:r>
            <a:r>
              <a:rPr lang="en-US" sz="1400" i="1" dirty="0"/>
              <a:t>P</a:t>
            </a:r>
            <a:r>
              <a:rPr lang="en-US" sz="1400" dirty="0"/>
              <a:t>(</a:t>
            </a:r>
            <a:r>
              <a:rPr lang="en-US" sz="1400" i="1" dirty="0"/>
              <a:t>k</a:t>
            </a:r>
            <a:r>
              <a:rPr lang="en-US" sz="1400" dirty="0"/>
              <a:t> + 1). 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8C955418-6838-4CAE-8D14-E29A08247F4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7910763"/>
              </p:ext>
            </p:extLst>
          </p:nvPr>
        </p:nvGraphicFramePr>
        <p:xfrm>
          <a:off x="3048000" y="1055688"/>
          <a:ext cx="622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4" imgW="622080" imgH="279360" progId="Equation.DSMT4">
                  <p:embed/>
                </p:oleObj>
              </mc:Choice>
              <mc:Fallback>
                <p:oleObj name="Equation" r:id="rId4" imgW="622080" imgH="279360" progId="Equation.DSMT4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8C955418-6838-4CAE-8D14-E29A08247F4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048000" y="1055688"/>
                        <a:ext cx="6223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72992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96120"/>
    </mc:Choice>
    <mc:Fallback xmlns="">
      <p:transition spd="slow" advTm="29612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What's Next</a:t>
            </a:r>
          </a:p>
        </p:txBody>
      </p:sp>
    </p:spTree>
    <p:extLst>
      <p:ext uri="{BB962C8B-B14F-4D97-AF65-F5344CB8AC3E}">
        <p14:creationId xmlns:p14="http://schemas.microsoft.com/office/powerpoint/2010/main" val="2577313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758"/>
    </mc:Choice>
    <mc:Fallback xmlns="">
      <p:transition spd="slow" advTm="16758"/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6098</TotalTime>
  <Words>318</Words>
  <Application>Microsoft Office PowerPoint</Application>
  <PresentationFormat>On-screen Show (16:9)</PresentationFormat>
  <Paragraphs>21</Paragraphs>
  <Slides>4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Bookman Old Style</vt:lpstr>
      <vt:lpstr>Calibri</vt:lpstr>
      <vt:lpstr>Gill Sans MT</vt:lpstr>
      <vt:lpstr>Wingdings</vt:lpstr>
      <vt:lpstr>Wingdings 3</vt:lpstr>
      <vt:lpstr>Origin</vt:lpstr>
      <vt:lpstr>Equation</vt:lpstr>
      <vt:lpstr>Sequences and Induction</vt:lpstr>
      <vt:lpstr>Mathematical Induction</vt:lpstr>
      <vt:lpstr>Mathematical Induction</vt:lpstr>
      <vt:lpstr>What's Next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Allen, Gregory</cp:lastModifiedBy>
  <cp:revision>632</cp:revision>
  <cp:lastPrinted>2022-02-08T21:38:18Z</cp:lastPrinted>
  <dcterms:created xsi:type="dcterms:W3CDTF">2014-11-22T22:42:06Z</dcterms:created>
  <dcterms:modified xsi:type="dcterms:W3CDTF">2022-02-10T00:54:11Z</dcterms:modified>
</cp:coreProperties>
</file>