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7"/>
  </p:notesMasterIdLst>
  <p:sldIdLst>
    <p:sldId id="256" r:id="rId2"/>
    <p:sldId id="293" r:id="rId3"/>
    <p:sldId id="294" r:id="rId4"/>
    <p:sldId id="274" r:id="rId5"/>
    <p:sldId id="278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76863" autoAdjust="0"/>
  </p:normalViewPr>
  <p:slideViewPr>
    <p:cSldViewPr>
      <p:cViewPr varScale="1">
        <p:scale>
          <a:sx n="79" d="100"/>
          <a:sy n="79" d="100"/>
        </p:scale>
        <p:origin x="1498" y="67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DB4D9-16BD-4791-AAAF-8BDCF4C835E3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3004-20C1-4C71-9B91-26F0A3855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7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1180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7915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Sequences and Induction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Mathematical Induction</a:t>
            </a:r>
          </a:p>
        </p:txBody>
      </p:sp>
    </p:spTree>
    <p:extLst>
      <p:ext uri="{BB962C8B-B14F-4D97-AF65-F5344CB8AC3E}">
        <p14:creationId xmlns:p14="http://schemas.microsoft.com/office/powerpoint/2010/main" val="2382641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43"/>
    </mc:Choice>
    <mc:Fallback xmlns="">
      <p:transition spd="slow" advTm="1043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Mathematical Induction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9429515-A7CA-4B21-8FA1-849CFEA173E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1047750"/>
            <a:ext cx="1834962" cy="342516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798875F-CF4E-418D-9053-BE4A0EC2A035}"/>
              </a:ext>
            </a:extLst>
          </p:cNvPr>
          <p:cNvSpPr txBox="1"/>
          <p:nvPr/>
        </p:nvSpPr>
        <p:spPr>
          <a:xfrm>
            <a:off x="3505200" y="1504950"/>
            <a:ext cx="5257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You know you can reach the first rung.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If you can reach a rung you can always reach the next one.</a:t>
            </a:r>
          </a:p>
        </p:txBody>
      </p:sp>
    </p:spTree>
    <p:extLst>
      <p:ext uri="{BB962C8B-B14F-4D97-AF65-F5344CB8AC3E}">
        <p14:creationId xmlns:p14="http://schemas.microsoft.com/office/powerpoint/2010/main" val="3824505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8300"/>
    </mc:Choice>
    <mc:Fallback xmlns="">
      <p:transition spd="slow" advTm="683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Mathematical Induction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3975EE-53B2-472C-8D08-D132CE2D67D2}"/>
              </a:ext>
            </a:extLst>
          </p:cNvPr>
          <p:cNvSpPr txBox="1"/>
          <p:nvPr/>
        </p:nvSpPr>
        <p:spPr>
          <a:xfrm>
            <a:off x="457200" y="1047750"/>
            <a:ext cx="82296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To prove that </a:t>
            </a:r>
            <a:r>
              <a:rPr lang="en-US" i="1" dirty="0"/>
              <a:t>P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dirty="0"/>
              <a:t>) is true for all integers </a:t>
            </a:r>
            <a:r>
              <a:rPr lang="en-US" i="1" dirty="0"/>
              <a:t>n </a:t>
            </a:r>
            <a:r>
              <a:rPr lang="en-US" dirty="0">
                <a:sym typeface="Symbol" panose="05050102010706020507" pitchFamily="18" charset="2"/>
              </a:rPr>
              <a:t> </a:t>
            </a:r>
            <a:r>
              <a:rPr lang="en-US" i="1" dirty="0">
                <a:sym typeface="Symbol" panose="05050102010706020507" pitchFamily="18" charset="2"/>
              </a:rPr>
              <a:t>a</a:t>
            </a:r>
            <a:r>
              <a:rPr lang="en-US" dirty="0"/>
              <a:t>, complete two steps: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Prove that </a:t>
            </a:r>
            <a:r>
              <a:rPr lang="en-US" i="1" dirty="0"/>
              <a:t>P</a:t>
            </a:r>
            <a:r>
              <a:rPr lang="en-US" dirty="0"/>
              <a:t>(</a:t>
            </a:r>
            <a:r>
              <a:rPr lang="en-US" i="1" dirty="0"/>
              <a:t>a</a:t>
            </a:r>
            <a:r>
              <a:rPr lang="en-US" dirty="0"/>
              <a:t>) is true for some value, </a:t>
            </a:r>
            <a:r>
              <a:rPr lang="en-US" i="1" dirty="0"/>
              <a:t>a</a:t>
            </a:r>
            <a:r>
              <a:rPr lang="en-US" dirty="0"/>
              <a:t>.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Show that, if </a:t>
            </a:r>
            <a:r>
              <a:rPr lang="en-US" i="1" dirty="0"/>
              <a:t>P</a:t>
            </a:r>
            <a:r>
              <a:rPr lang="en-US" dirty="0"/>
              <a:t>(</a:t>
            </a:r>
            <a:r>
              <a:rPr lang="en-US" i="1" dirty="0"/>
              <a:t>k</a:t>
            </a:r>
            <a:r>
              <a:rPr lang="en-US" dirty="0"/>
              <a:t>) is true then </a:t>
            </a:r>
            <a:r>
              <a:rPr lang="en-US" i="1" dirty="0"/>
              <a:t>P</a:t>
            </a:r>
            <a:r>
              <a:rPr lang="en-US" dirty="0"/>
              <a:t>(</a:t>
            </a:r>
            <a:r>
              <a:rPr lang="en-US" i="1" dirty="0"/>
              <a:t>k</a:t>
            </a:r>
            <a:r>
              <a:rPr lang="en-US" dirty="0"/>
              <a:t> + 1). </a:t>
            </a:r>
          </a:p>
        </p:txBody>
      </p:sp>
    </p:spTree>
    <p:extLst>
      <p:ext uri="{BB962C8B-B14F-4D97-AF65-F5344CB8AC3E}">
        <p14:creationId xmlns:p14="http://schemas.microsoft.com/office/powerpoint/2010/main" val="2058144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4776"/>
    </mc:Choice>
    <mc:Fallback xmlns="">
      <p:transition spd="slow" advTm="104776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Mathematical Induction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DCEF7E2-6707-44ED-9659-6B7661E1AF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459317"/>
              </p:ext>
            </p:extLst>
          </p:nvPr>
        </p:nvGraphicFramePr>
        <p:xfrm>
          <a:off x="2844800" y="1187450"/>
          <a:ext cx="3505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Equation" r:id="rId4" imgW="3504960" imgH="342720" progId="Equation.DSMT4">
                  <p:embed/>
                </p:oleObj>
              </mc:Choice>
              <mc:Fallback>
                <p:oleObj name="Equation" r:id="rId4" imgW="3504960" imgH="34272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E5044D26-5EAA-437A-AD55-535B84E68A3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844800" y="1187450"/>
                        <a:ext cx="35052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6279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9877"/>
    </mc:Choice>
    <mc:Fallback xmlns="">
      <p:transition spd="slow" advTm="39877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What's Next</a:t>
            </a:r>
          </a:p>
        </p:txBody>
      </p:sp>
    </p:spTree>
    <p:extLst>
      <p:ext uri="{BB962C8B-B14F-4D97-AF65-F5344CB8AC3E}">
        <p14:creationId xmlns:p14="http://schemas.microsoft.com/office/powerpoint/2010/main" val="2577313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165"/>
    </mc:Choice>
    <mc:Fallback xmlns="">
      <p:transition spd="slow" advTm="31165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6100</TotalTime>
  <Words>92</Words>
  <Application>Microsoft Office PowerPoint</Application>
  <PresentationFormat>On-screen Show (16:9)</PresentationFormat>
  <Paragraphs>16</Paragraphs>
  <Slides>5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Bookman Old Style</vt:lpstr>
      <vt:lpstr>Calibri</vt:lpstr>
      <vt:lpstr>Gill Sans MT</vt:lpstr>
      <vt:lpstr>Wingdings</vt:lpstr>
      <vt:lpstr>Wingdings 3</vt:lpstr>
      <vt:lpstr>Origin</vt:lpstr>
      <vt:lpstr>Equation</vt:lpstr>
      <vt:lpstr>Sequences and Induction</vt:lpstr>
      <vt:lpstr>Mathematical Induction</vt:lpstr>
      <vt:lpstr>Mathematical Induction</vt:lpstr>
      <vt:lpstr>Mathematical Induction</vt:lpstr>
      <vt:lpstr>What's Next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Allen, Gregory</cp:lastModifiedBy>
  <cp:revision>619</cp:revision>
  <cp:lastPrinted>2022-02-08T21:38:18Z</cp:lastPrinted>
  <dcterms:created xsi:type="dcterms:W3CDTF">2014-11-22T22:42:06Z</dcterms:created>
  <dcterms:modified xsi:type="dcterms:W3CDTF">2022-02-10T01:55:08Z</dcterms:modified>
</cp:coreProperties>
</file>