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302" r:id="rId3"/>
    <p:sldId id="303" r:id="rId4"/>
    <p:sldId id="305" r:id="rId5"/>
    <p:sldId id="304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4121" autoAdjust="0"/>
  </p:normalViewPr>
  <p:slideViewPr>
    <p:cSldViewPr>
      <p:cViewPr varScale="1">
        <p:scale>
          <a:sx n="79" d="100"/>
          <a:sy n="79" d="100"/>
        </p:scale>
        <p:origin x="149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16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94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03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48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Modus Tollens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 (Revisited)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762000" y="1428750"/>
            <a:ext cx="34808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 even numbers are divisible by 2.</a:t>
            </a:r>
          </a:p>
          <a:p>
            <a:endParaRPr lang="en-US" dirty="0"/>
          </a:p>
          <a:p>
            <a:r>
              <a:rPr lang="en-US" dirty="0"/>
              <a:t>41 is not divisible by 2.</a:t>
            </a:r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 </a:t>
            </a:r>
            <a:r>
              <a:rPr lang="en-US" dirty="0"/>
              <a:t>41 is not even.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79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53"/>
    </mc:Choice>
    <mc:Fallback xmlns="">
      <p:transition spd="slow" advTm="940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Instantiation Formalized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457200" y="1428750"/>
            <a:ext cx="49600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all integers </a:t>
            </a:r>
            <a:r>
              <a:rPr lang="en-US" i="1" dirty="0"/>
              <a:t>x</a:t>
            </a:r>
            <a:r>
              <a:rPr lang="en-US" dirty="0"/>
              <a:t>, if </a:t>
            </a:r>
            <a:r>
              <a:rPr lang="en-US" i="1" dirty="0"/>
              <a:t>x</a:t>
            </a:r>
            <a:r>
              <a:rPr lang="en-US" dirty="0"/>
              <a:t> is even then </a:t>
            </a:r>
            <a:r>
              <a:rPr lang="en-US" i="1" dirty="0"/>
              <a:t>x</a:t>
            </a:r>
            <a:r>
              <a:rPr lang="en-US" dirty="0"/>
              <a:t> is divisible by 2.</a:t>
            </a:r>
          </a:p>
          <a:p>
            <a:endParaRPr lang="en-US" dirty="0"/>
          </a:p>
          <a:p>
            <a:r>
              <a:rPr lang="en-US" dirty="0"/>
              <a:t>41 is not divisible by 2.</a:t>
            </a:r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 </a:t>
            </a:r>
            <a:r>
              <a:rPr lang="en-US" dirty="0"/>
              <a:t>42 is not an even number.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C5C9D5-1E33-4275-94DC-51E7D38F271D}"/>
              </a:ext>
            </a:extLst>
          </p:cNvPr>
          <p:cNvSpPr txBox="1"/>
          <p:nvPr/>
        </p:nvSpPr>
        <p:spPr>
          <a:xfrm>
            <a:off x="6353433" y="1428750"/>
            <a:ext cx="1647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, </a:t>
            </a:r>
            <a:r>
              <a:rPr lang="en-US" i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 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EF3655-7748-4B23-B6DC-4838F50E8BC0}"/>
              </a:ext>
            </a:extLst>
          </p:cNvPr>
          <p:cNvSpPr txBox="1"/>
          <p:nvPr/>
        </p:nvSpPr>
        <p:spPr>
          <a:xfrm>
            <a:off x="6324600" y="1973818"/>
            <a:ext cx="2360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~</a:t>
            </a:r>
            <a:r>
              <a:rPr lang="en-US" i="1" baseline="0" dirty="0"/>
              <a:t>Q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 for a particular </a:t>
            </a:r>
            <a:r>
              <a:rPr lang="en-US" i="1" baseline="0" dirty="0"/>
              <a:t>a</a:t>
            </a:r>
            <a:endParaRPr lang="en-US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80798F-F64E-46E7-9553-5B76CE2F9B8A}"/>
              </a:ext>
            </a:extLst>
          </p:cNvPr>
          <p:cNvSpPr txBox="1"/>
          <p:nvPr/>
        </p:nvSpPr>
        <p:spPr>
          <a:xfrm>
            <a:off x="6304873" y="2507218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 ~</a:t>
            </a:r>
            <a:r>
              <a:rPr lang="en-US" i="1" baseline="0" dirty="0"/>
              <a:t>P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74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53"/>
    </mc:Choice>
    <mc:Fallback xmlns="">
      <p:transition spd="slow" advTm="940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Modus Tollens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1449289" y="1428750"/>
            <a:ext cx="23607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, </a:t>
            </a:r>
            <a:r>
              <a:rPr lang="en-US" i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 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i="1" dirty="0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)</a:t>
            </a:r>
            <a:endParaRPr lang="en-US" dirty="0"/>
          </a:p>
          <a:p>
            <a:endParaRPr lang="en-US" dirty="0"/>
          </a:p>
          <a:p>
            <a:r>
              <a:rPr lang="en-US" i="1" dirty="0"/>
              <a:t>~</a:t>
            </a:r>
            <a:r>
              <a:rPr lang="en-US" i="1" baseline="0" dirty="0"/>
              <a:t>Q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 for a particular </a:t>
            </a:r>
            <a:r>
              <a:rPr lang="en-US" i="1" baseline="0" dirty="0"/>
              <a:t>a</a:t>
            </a:r>
            <a:endParaRPr lang="en-US" i="1" dirty="0"/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~</a:t>
            </a:r>
            <a:r>
              <a:rPr lang="en-US" i="1" baseline="0" dirty="0"/>
              <a:t>P</a:t>
            </a:r>
            <a:r>
              <a:rPr lang="en-US" i="0" baseline="0" dirty="0"/>
              <a:t>(</a:t>
            </a:r>
            <a:r>
              <a:rPr lang="en-US" i="1" baseline="0" dirty="0"/>
              <a:t>a</a:t>
            </a:r>
            <a:r>
              <a:rPr lang="en-US" i="0" baseline="0" dirty="0"/>
              <a:t>)</a:t>
            </a:r>
            <a:endParaRPr lang="en-US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E3B050-36C0-4C87-964F-FC727C1B7B57}"/>
              </a:ext>
            </a:extLst>
          </p:cNvPr>
          <p:cNvSpPr txBox="1"/>
          <p:nvPr/>
        </p:nvSpPr>
        <p:spPr>
          <a:xfrm>
            <a:off x="5411689" y="1428750"/>
            <a:ext cx="7633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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endParaRPr lang="en-US" dirty="0"/>
          </a:p>
          <a:p>
            <a:endParaRPr lang="en-US" dirty="0"/>
          </a:p>
          <a:p>
            <a:r>
              <a:rPr lang="en-US" i="1" dirty="0"/>
              <a:t>~</a:t>
            </a:r>
            <a:r>
              <a:rPr lang="en-US" i="1" baseline="0" dirty="0"/>
              <a:t>q</a:t>
            </a:r>
            <a:endParaRPr lang="en-US" i="1" dirty="0"/>
          </a:p>
          <a:p>
            <a:endParaRPr lang="en-US" dirty="0"/>
          </a:p>
          <a:p>
            <a:r>
              <a:rPr lang="en-US">
                <a:sym typeface="Symbol" panose="05050102010706020507" pitchFamily="18" charset="2"/>
              </a:rPr>
              <a:t> ~</a:t>
            </a:r>
            <a:r>
              <a:rPr lang="en-US" i="1" baseline="0"/>
              <a:t>p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436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53"/>
    </mc:Choice>
    <mc:Fallback xmlns="">
      <p:transition spd="slow" advTm="9405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Universal Modus Ponens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841C8-9FEE-44B6-8011-377876AB24D8}"/>
              </a:ext>
            </a:extLst>
          </p:cNvPr>
          <p:cNvSpPr txBox="1"/>
          <p:nvPr/>
        </p:nvSpPr>
        <p:spPr>
          <a:xfrm>
            <a:off x="475593" y="1200150"/>
            <a:ext cx="815191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 triangles with sides lengths 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dirty="0">
                <a:sym typeface="Symbol" panose="05050102010706020507" pitchFamily="18" charset="2"/>
              </a:rPr>
              <a:t>, </a:t>
            </a:r>
            <a:r>
              <a:rPr lang="en-US" i="1" dirty="0">
                <a:sym typeface="Symbol" panose="05050102010706020507" pitchFamily="18" charset="2"/>
              </a:rPr>
              <a:t>b</a:t>
            </a:r>
            <a:r>
              <a:rPr lang="en-US" dirty="0">
                <a:sym typeface="Symbol" panose="05050102010706020507" pitchFamily="18" charset="2"/>
              </a:rPr>
              <a:t> and </a:t>
            </a:r>
            <a:r>
              <a:rPr lang="en-US" i="1" dirty="0">
                <a:sym typeface="Symbol" panose="05050102010706020507" pitchFamily="18" charset="2"/>
              </a:rPr>
              <a:t>c</a:t>
            </a:r>
            <a:r>
              <a:rPr lang="en-US" dirty="0">
                <a:sym typeface="Symbol" panose="05050102010706020507" pitchFamily="18" charset="2"/>
              </a:rPr>
              <a:t>, if a triangle is a right triangle then 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+ </a:t>
            </a:r>
            <a:r>
              <a:rPr lang="en-US" i="1" dirty="0">
                <a:sym typeface="Symbol" panose="05050102010706020507" pitchFamily="18" charset="2"/>
              </a:rPr>
              <a:t>b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= </a:t>
            </a:r>
            <a:r>
              <a:rPr lang="en-US" i="1" dirty="0">
                <a:sym typeface="Symbol" panose="05050102010706020507" pitchFamily="18" charset="2"/>
              </a:rPr>
              <a:t>c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.</a:t>
            </a:r>
            <a:endParaRPr lang="en-US" dirty="0"/>
          </a:p>
          <a:p>
            <a:endParaRPr lang="en-US" dirty="0"/>
          </a:p>
          <a:p>
            <a:r>
              <a:rPr lang="en-US" baseline="0" dirty="0"/>
              <a:t>A triangle has dimensions </a:t>
            </a:r>
            <a:r>
              <a:rPr lang="en-US" i="1" baseline="0" dirty="0"/>
              <a:t>a</a:t>
            </a:r>
            <a:r>
              <a:rPr lang="en-US" baseline="0" dirty="0"/>
              <a:t> = 3, </a:t>
            </a:r>
            <a:r>
              <a:rPr lang="en-US" i="1" baseline="0" dirty="0"/>
              <a:t>b</a:t>
            </a:r>
            <a:r>
              <a:rPr lang="en-US" baseline="0" dirty="0"/>
              <a:t> = 4 and </a:t>
            </a:r>
            <a:r>
              <a:rPr lang="en-US" i="1" baseline="0" dirty="0"/>
              <a:t>c</a:t>
            </a:r>
            <a:r>
              <a:rPr lang="en-US" baseline="0" dirty="0"/>
              <a:t> = 6.</a:t>
            </a:r>
          </a:p>
          <a:p>
            <a:endParaRPr lang="en-US" dirty="0"/>
          </a:p>
          <a:p>
            <a:r>
              <a:rPr lang="en-US" dirty="0">
                <a:sym typeface="Symbol" panose="05050102010706020507" pitchFamily="18" charset="2"/>
              </a:rPr>
              <a:t> </a:t>
            </a:r>
            <a:r>
              <a:rPr lang="en-US" baseline="0" dirty="0"/>
              <a:t>_________________________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77ABA3-1132-44EE-A645-2772A6492506}"/>
              </a:ext>
            </a:extLst>
          </p:cNvPr>
          <p:cNvSpPr txBox="1"/>
          <p:nvPr/>
        </p:nvSpPr>
        <p:spPr>
          <a:xfrm>
            <a:off x="7467600" y="349781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r>
              <a:rPr lang="en-US" dirty="0"/>
              <a:t> = 3</a:t>
            </a:r>
            <a:endParaRPr lang="en-US" i="1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60B9231B-D3E1-4ABB-81BF-F6AEA461F7B9}"/>
              </a:ext>
            </a:extLst>
          </p:cNvPr>
          <p:cNvSpPr/>
          <p:nvPr/>
        </p:nvSpPr>
        <p:spPr>
          <a:xfrm>
            <a:off x="7107136" y="1733550"/>
            <a:ext cx="1351064" cy="17526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8A9FE7-08BB-450F-8BA9-89379977F964}"/>
              </a:ext>
            </a:extLst>
          </p:cNvPr>
          <p:cNvSpPr txBox="1"/>
          <p:nvPr/>
        </p:nvSpPr>
        <p:spPr>
          <a:xfrm>
            <a:off x="6248400" y="249555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</a:t>
            </a:r>
            <a:r>
              <a:rPr lang="en-US" dirty="0"/>
              <a:t> </a:t>
            </a:r>
            <a:r>
              <a:rPr lang="en-US"/>
              <a:t>= 4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E35346-FF47-4EEE-BCE1-BE7A1CD03345}"/>
              </a:ext>
            </a:extLst>
          </p:cNvPr>
          <p:cNvSpPr txBox="1"/>
          <p:nvPr/>
        </p:nvSpPr>
        <p:spPr>
          <a:xfrm>
            <a:off x="8003684" y="246054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</a:t>
            </a:r>
            <a:r>
              <a:rPr lang="en-US" dirty="0"/>
              <a:t> = 6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111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053"/>
    </mc:Choice>
    <mc:Fallback xmlns="">
      <p:transition spd="slow" advTm="9405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101"/>
    </mc:Choice>
    <mc:Fallback xmlns="">
      <p:transition spd="slow" advTm="93101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5889</TotalTime>
  <Words>192</Words>
  <Application>Microsoft Office PowerPoint</Application>
  <PresentationFormat>On-screen Show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Predicate Logic</vt:lpstr>
      <vt:lpstr>Arguments (Revisited)</vt:lpstr>
      <vt:lpstr>Universal Instantiation Formalized</vt:lpstr>
      <vt:lpstr>Universal Modus Tollens</vt:lpstr>
      <vt:lpstr>Universal Modus Ponens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613</cp:revision>
  <dcterms:created xsi:type="dcterms:W3CDTF">2014-11-22T22:42:06Z</dcterms:created>
  <dcterms:modified xsi:type="dcterms:W3CDTF">2021-12-27T03:32:19Z</dcterms:modified>
</cp:coreProperties>
</file>