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9"/>
  </p:notesMasterIdLst>
  <p:sldIdLst>
    <p:sldId id="256" r:id="rId2"/>
    <p:sldId id="302" r:id="rId3"/>
    <p:sldId id="288" r:id="rId4"/>
    <p:sldId id="299" r:id="rId5"/>
    <p:sldId id="300" r:id="rId6"/>
    <p:sldId id="301" r:id="rId7"/>
    <p:sldId id="278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68593" autoAdjust="0"/>
  </p:normalViewPr>
  <p:slideViewPr>
    <p:cSldViewPr>
      <p:cViewPr varScale="1">
        <p:scale>
          <a:sx n="73" d="100"/>
          <a:sy n="73" d="100"/>
        </p:scale>
        <p:origin x="1666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DB4D9-16BD-4791-AAAF-8BDCF4C835E3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03004-20C1-4C71-9B91-26F0A3855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78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0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16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04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969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91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26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49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>
            <a:lvl1pPr>
              <a:defRPr sz="1400"/>
            </a:lvl1pPr>
          </a:lstStyle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4766310"/>
            <a:ext cx="1219200" cy="274320"/>
          </a:xfrm>
        </p:spPr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2736056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2736056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4766310"/>
            <a:ext cx="1520952" cy="274320"/>
          </a:xfrm>
        </p:spPr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114550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114550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1" y="971550"/>
            <a:ext cx="4041775" cy="51435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914401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915025" y="2493169"/>
            <a:ext cx="45262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375642"/>
            <a:ext cx="182880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361127" y="2401464"/>
            <a:ext cx="438912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4295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36827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048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00B92CF-3FD5-482B-A033-4CA0970A8D8F}" type="datetimeFigureOut">
              <a:rPr lang="en-US" smtClean="0"/>
              <a:t>12/19/21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4767263"/>
            <a:ext cx="3505200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4767263"/>
            <a:ext cx="19812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Predicate Logic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Variations</a:t>
            </a:r>
          </a:p>
        </p:txBody>
      </p:sp>
    </p:spTree>
    <p:extLst>
      <p:ext uri="{BB962C8B-B14F-4D97-AF65-F5344CB8AC3E}">
        <p14:creationId xmlns:p14="http://schemas.microsoft.com/office/powerpoint/2010/main" val="2382641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7"/>
    </mc:Choice>
    <mc:Fallback>
      <p:transition spd="slow" advTm="148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Variations (Revisited)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7936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413"/>
    </mc:Choice>
    <mc:Fallback>
      <p:transition spd="slow" advTm="2541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Variations (Revisited)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0" y="1211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For every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i="1" dirty="0">
                <a:sym typeface="Symbol" panose="05050102010706020507" pitchFamily="18" charset="2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A573D-6F39-4D71-BBE9-B31D729FC189}"/>
              </a:ext>
            </a:extLst>
          </p:cNvPr>
          <p:cNvSpPr txBox="1"/>
          <p:nvPr/>
        </p:nvSpPr>
        <p:spPr>
          <a:xfrm>
            <a:off x="457200" y="1897618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ym typeface="Symbol" panose="05050102010706020507" pitchFamily="18" charset="2"/>
              </a:rPr>
              <a:t>Converse:   </a:t>
            </a:r>
            <a:r>
              <a:rPr lang="en-US" dirty="0">
                <a:sym typeface="Symbol" panose="05050102010706020507" pitchFamily="18" charset="2"/>
              </a:rPr>
              <a:t>For every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i="1" dirty="0">
                <a:sym typeface="Symbol" panose="05050102010706020507" pitchFamily="18" charset="2"/>
              </a:rPr>
              <a:t>.</a:t>
            </a:r>
          </a:p>
          <a:p>
            <a:endParaRPr lang="en-US" b="1" i="1" dirty="0">
              <a:sym typeface="Symbol" panose="05050102010706020507" pitchFamily="18" charset="2"/>
            </a:endParaRPr>
          </a:p>
          <a:p>
            <a:r>
              <a:rPr lang="en-US" b="1" dirty="0">
                <a:sym typeface="Symbol" panose="05050102010706020507" pitchFamily="18" charset="2"/>
              </a:rPr>
              <a:t>Inverse:</a:t>
            </a:r>
            <a:r>
              <a:rPr lang="en-US" dirty="0">
                <a:sym typeface="Symbol" panose="05050102010706020507" pitchFamily="18" charset="2"/>
              </a:rPr>
              <a:t>   For every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~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i="1" dirty="0">
                <a:sym typeface="Symbol" panose="05050102010706020507" pitchFamily="18" charset="2"/>
              </a:rPr>
              <a:t>.</a:t>
            </a:r>
          </a:p>
          <a:p>
            <a:endParaRPr lang="en-US" b="1" i="1" dirty="0">
              <a:sym typeface="Symbol" panose="05050102010706020507" pitchFamily="18" charset="2"/>
            </a:endParaRPr>
          </a:p>
          <a:p>
            <a:r>
              <a:rPr lang="en-US" b="1" dirty="0">
                <a:sym typeface="Symbol" panose="05050102010706020507" pitchFamily="18" charset="2"/>
              </a:rPr>
              <a:t>Contrapositive:   </a:t>
            </a:r>
            <a:r>
              <a:rPr lang="en-US" dirty="0">
                <a:sym typeface="Symbol" panose="05050102010706020507" pitchFamily="18" charset="2"/>
              </a:rPr>
              <a:t>For every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~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i="1" dirty="0">
                <a:sym typeface="Symbol" panose="05050102010706020507" pitchFamily="18" charset="2"/>
              </a:rPr>
              <a:t>.</a:t>
            </a:r>
            <a:endParaRPr lang="en-US" b="1" dirty="0">
              <a:sym typeface="Symbol" panose="05050102010706020507" pitchFamily="18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2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962"/>
    </mc:Choice>
    <mc:Fallback>
      <p:transition spd="slow" advTm="4596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Variations (Revisited)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0" y="1211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For every real number,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if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is even then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baseline="30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 is even</a:t>
            </a:r>
            <a:r>
              <a:rPr lang="en-US" i="1" dirty="0">
                <a:sym typeface="Symbol" panose="05050102010706020507" pitchFamily="18" charset="2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A573D-6F39-4D71-BBE9-B31D729FC189}"/>
              </a:ext>
            </a:extLst>
          </p:cNvPr>
          <p:cNvSpPr txBox="1"/>
          <p:nvPr/>
        </p:nvSpPr>
        <p:spPr>
          <a:xfrm>
            <a:off x="457200" y="1897618"/>
            <a:ext cx="8686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ym typeface="Symbol" panose="05050102010706020507" pitchFamily="18" charset="2"/>
              </a:rPr>
              <a:t>Converse:</a:t>
            </a:r>
          </a:p>
          <a:p>
            <a:endParaRPr lang="en-US" i="1" dirty="0">
              <a:sym typeface="Symbol" panose="05050102010706020507" pitchFamily="18" charset="2"/>
            </a:endParaRPr>
          </a:p>
          <a:p>
            <a:endParaRPr lang="en-US" b="1" i="1" dirty="0">
              <a:sym typeface="Symbol" panose="05050102010706020507" pitchFamily="18" charset="2"/>
            </a:endParaRPr>
          </a:p>
          <a:p>
            <a:r>
              <a:rPr lang="en-US" b="1" dirty="0">
                <a:sym typeface="Symbol" panose="05050102010706020507" pitchFamily="18" charset="2"/>
              </a:rPr>
              <a:t>Inverse:</a:t>
            </a:r>
            <a:r>
              <a:rPr lang="en-US" dirty="0">
                <a:sym typeface="Symbol" panose="05050102010706020507" pitchFamily="18" charset="2"/>
              </a:rPr>
              <a:t>   </a:t>
            </a:r>
          </a:p>
          <a:p>
            <a:endParaRPr lang="en-US" b="1" i="1" dirty="0">
              <a:sym typeface="Symbol" panose="05050102010706020507" pitchFamily="18" charset="2"/>
            </a:endParaRPr>
          </a:p>
          <a:p>
            <a:endParaRPr lang="en-US" b="1" i="1" dirty="0">
              <a:sym typeface="Symbol" panose="05050102010706020507" pitchFamily="18" charset="2"/>
            </a:endParaRPr>
          </a:p>
          <a:p>
            <a:r>
              <a:rPr lang="en-US" b="1" dirty="0">
                <a:sym typeface="Symbol" panose="05050102010706020507" pitchFamily="18" charset="2"/>
              </a:rPr>
              <a:t>Contrapositive: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9737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135"/>
    </mc:Choice>
    <mc:Fallback>
      <p:transition spd="slow" advTm="10113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Universal Conditional vs. Contrapositive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0" y="1211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For every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i="1" dirty="0">
                <a:sym typeface="Symbol" panose="05050102010706020507" pitchFamily="18" charset="2"/>
              </a:rPr>
              <a:t>.                          </a:t>
            </a:r>
            <a:r>
              <a:rPr lang="en-US" dirty="0">
                <a:sym typeface="Symbol" panose="05050102010706020507" pitchFamily="18" charset="2"/>
              </a:rPr>
              <a:t>For every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~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i="1" dirty="0">
                <a:sym typeface="Symbol" panose="05050102010706020507" pitchFamily="18" charset="2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27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409"/>
    </mc:Choice>
    <mc:Fallback>
      <p:transition spd="slow" advTm="10440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Necessary and Sufficient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0" y="1211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For every 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  </a:t>
            </a:r>
            <a:r>
              <a:rPr lang="en-US" i="1" dirty="0">
                <a:sym typeface="Symbol" panose="05050102010706020507" pitchFamily="18" charset="2"/>
              </a:rPr>
              <a:t>D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</a:t>
            </a:r>
            <a:r>
              <a:rPr lang="en-US" i="1" dirty="0">
                <a:sym typeface="Symbol" panose="05050102010706020507" pitchFamily="18" charset="2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A573D-6F39-4D71-BBE9-B31D729FC189}"/>
              </a:ext>
            </a:extLst>
          </p:cNvPr>
          <p:cNvSpPr txBox="1"/>
          <p:nvPr/>
        </p:nvSpPr>
        <p:spPr>
          <a:xfrm>
            <a:off x="0" y="18976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is a </a:t>
            </a:r>
            <a:r>
              <a:rPr lang="en-US" b="1" dirty="0">
                <a:sym typeface="Symbol" panose="05050102010706020507" pitchFamily="18" charset="2"/>
              </a:rPr>
              <a:t>sufficient condition</a:t>
            </a:r>
            <a:r>
              <a:rPr lang="en-US" dirty="0">
                <a:sym typeface="Symbol" panose="05050102010706020507" pitchFamily="18" charset="2"/>
              </a:rPr>
              <a:t> for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).          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555FE-9523-4CA9-B909-54DE8CBF5CB4}"/>
              </a:ext>
            </a:extLst>
          </p:cNvPr>
          <p:cNvSpPr txBox="1"/>
          <p:nvPr/>
        </p:nvSpPr>
        <p:spPr>
          <a:xfrm>
            <a:off x="0" y="264795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is a </a:t>
            </a:r>
            <a:r>
              <a:rPr lang="en-US" b="1" dirty="0">
                <a:sym typeface="Symbol" panose="05050102010706020507" pitchFamily="18" charset="2"/>
              </a:rPr>
              <a:t>necessary condition</a:t>
            </a:r>
            <a:r>
              <a:rPr lang="en-US" dirty="0">
                <a:sym typeface="Symbol" panose="05050102010706020507" pitchFamily="18" charset="2"/>
              </a:rPr>
              <a:t> for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).          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~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49FFE-5761-4A8E-A704-A73020A1C0D3}"/>
              </a:ext>
            </a:extLst>
          </p:cNvPr>
          <p:cNvSpPr txBox="1"/>
          <p:nvPr/>
        </p:nvSpPr>
        <p:spPr>
          <a:xfrm>
            <a:off x="0" y="34216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</a:t>
            </a:r>
            <a:r>
              <a:rPr lang="en-US" b="1" dirty="0">
                <a:sym typeface="Symbol" panose="05050102010706020507" pitchFamily="18" charset="2"/>
              </a:rPr>
              <a:t>only if</a:t>
            </a:r>
            <a:r>
              <a:rPr lang="en-US" dirty="0">
                <a:sym typeface="Symbol" panose="05050102010706020507" pitchFamily="18" charset="2"/>
              </a:rPr>
              <a:t> 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).          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, ~</a:t>
            </a:r>
            <a:r>
              <a:rPr lang="en-US" i="1" dirty="0">
                <a:sym typeface="Symbol" panose="05050102010706020507" pitchFamily="18" charset="2"/>
              </a:rPr>
              <a:t>Q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~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0262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668"/>
    </mc:Choice>
    <mc:Fallback>
      <p:transition spd="slow" advTm="7666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What's Next</a:t>
            </a:r>
          </a:p>
        </p:txBody>
      </p:sp>
    </p:spTree>
    <p:extLst>
      <p:ext uri="{BB962C8B-B14F-4D97-AF65-F5344CB8AC3E}">
        <p14:creationId xmlns:p14="http://schemas.microsoft.com/office/powerpoint/2010/main" val="2577313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18"/>
    </mc:Choice>
    <mc:Fallback>
      <p:transition spd="slow" advTm="1751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5642</TotalTime>
  <Words>259</Words>
  <Application>Microsoft Office PowerPoint</Application>
  <PresentationFormat>On-screen Show (16:9)</PresentationFormat>
  <Paragraphs>34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Bookman Old Style</vt:lpstr>
      <vt:lpstr>Calibri</vt:lpstr>
      <vt:lpstr>Gill Sans MT</vt:lpstr>
      <vt:lpstr>Wingdings</vt:lpstr>
      <vt:lpstr>Wingdings 3</vt:lpstr>
      <vt:lpstr>Origin</vt:lpstr>
      <vt:lpstr>Predicate Logic</vt:lpstr>
      <vt:lpstr>Variations (Revisited)</vt:lpstr>
      <vt:lpstr>Variations (Revisited)</vt:lpstr>
      <vt:lpstr>Variations (Revisited)</vt:lpstr>
      <vt:lpstr>Universal Conditional vs. Contrapositive</vt:lpstr>
      <vt:lpstr>Necessary and Sufficient</vt:lpstr>
      <vt:lpstr>What's Next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gallen</dc:creator>
  <cp:lastModifiedBy>Allen, Gregory</cp:lastModifiedBy>
  <cp:revision>576</cp:revision>
  <dcterms:created xsi:type="dcterms:W3CDTF">2014-11-22T22:42:06Z</dcterms:created>
  <dcterms:modified xsi:type="dcterms:W3CDTF">2021-12-20T01:00:14Z</dcterms:modified>
</cp:coreProperties>
</file>