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74" r:id="rId3"/>
    <p:sldId id="280" r:id="rId4"/>
    <p:sldId id="282" r:id="rId5"/>
    <p:sldId id="2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70" d="100"/>
          <a:sy n="70" d="100"/>
        </p:scale>
        <p:origin x="582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347" units="cm"/>
          <inkml:channel name="Y" type="integer" max="20231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3071" units="1/cm"/>
          <inkml:channelProperty channel="Y" name="resolution" value="1000.0494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6-29T02:45:43.578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11967 2843 31327 0,'0'0'1392'2,"0"0"272"-2,0 0-1328 0,-11 9-336 3,11-9 0-3,-12 4 0 8,12-4 736-6,-8 0 80 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722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659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tags" Target="../tags/tag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Quadratic Polynomials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210DA93A-F170-FD54-74F4-AC3BE2B0DF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Finding the Vertex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Vertex of a Parabola</a:t>
            </a:r>
          </a:p>
        </p:txBody>
      </p:sp>
      <p:pic>
        <p:nvPicPr>
          <p:cNvPr id="4" name="Picture 4" descr="X:\graphpaper.png">
            <a:extLst>
              <a:ext uri="{FF2B5EF4-FFF2-40B4-BE49-F238E27FC236}">
                <a16:creationId xmlns:a16="http://schemas.microsoft.com/office/drawing/2014/main" id="{F813BAED-36BB-07AE-257D-B9E73DCFC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436" y="1276350"/>
            <a:ext cx="2995128" cy="299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D109013-97C4-57F8-EB1B-E9618D29E039}"/>
              </a:ext>
            </a:extLst>
          </p:cNvPr>
          <p:cNvSpPr/>
          <p:nvPr/>
        </p:nvSpPr>
        <p:spPr>
          <a:xfrm>
            <a:off x="4146582" y="1276350"/>
            <a:ext cx="1665027" cy="1729856"/>
          </a:xfrm>
          <a:custGeom>
            <a:avLst/>
            <a:gdLst>
              <a:gd name="connsiteX0" fmla="*/ 0 w 1665027"/>
              <a:gd name="connsiteY0" fmla="*/ 0 h 1501256"/>
              <a:gd name="connsiteX1" fmla="*/ 859809 w 1665027"/>
              <a:gd name="connsiteY1" fmla="*/ 1501254 h 1501256"/>
              <a:gd name="connsiteX2" fmla="*/ 1665027 w 1665027"/>
              <a:gd name="connsiteY2" fmla="*/ 13648 h 1501256"/>
              <a:gd name="connsiteX3" fmla="*/ 1665027 w 1665027"/>
              <a:gd name="connsiteY3" fmla="*/ 13648 h 1501256"/>
              <a:gd name="connsiteX4" fmla="*/ 1665027 w 1665027"/>
              <a:gd name="connsiteY4" fmla="*/ 27295 h 1501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5027" h="1501256">
                <a:moveTo>
                  <a:pt x="0" y="0"/>
                </a:moveTo>
                <a:cubicBezTo>
                  <a:pt x="291152" y="749489"/>
                  <a:pt x="582305" y="1498979"/>
                  <a:pt x="859809" y="1501254"/>
                </a:cubicBezTo>
                <a:cubicBezTo>
                  <a:pt x="1137313" y="1503529"/>
                  <a:pt x="1665027" y="13648"/>
                  <a:pt x="1665027" y="13648"/>
                </a:cubicBezTo>
                <a:lnTo>
                  <a:pt x="1665027" y="13648"/>
                </a:lnTo>
                <a:lnTo>
                  <a:pt x="1665027" y="27295"/>
                </a:lnTo>
              </a:path>
            </a:pathLst>
          </a:custGeom>
          <a:noFill/>
          <a:ln w="25400">
            <a:solidFill>
              <a:schemeClr val="accent1"/>
            </a:solidFill>
            <a:headEnd type="arrow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EF23950-6637-A2D8-35CC-6A4C85761169}"/>
              </a:ext>
            </a:extLst>
          </p:cNvPr>
          <p:cNvSpPr/>
          <p:nvPr/>
        </p:nvSpPr>
        <p:spPr>
          <a:xfrm rot="10800000">
            <a:off x="3238461" y="2433304"/>
            <a:ext cx="1665027" cy="1838174"/>
          </a:xfrm>
          <a:custGeom>
            <a:avLst/>
            <a:gdLst>
              <a:gd name="connsiteX0" fmla="*/ 0 w 1665027"/>
              <a:gd name="connsiteY0" fmla="*/ 0 h 1501256"/>
              <a:gd name="connsiteX1" fmla="*/ 859809 w 1665027"/>
              <a:gd name="connsiteY1" fmla="*/ 1501254 h 1501256"/>
              <a:gd name="connsiteX2" fmla="*/ 1665027 w 1665027"/>
              <a:gd name="connsiteY2" fmla="*/ 13648 h 1501256"/>
              <a:gd name="connsiteX3" fmla="*/ 1665027 w 1665027"/>
              <a:gd name="connsiteY3" fmla="*/ 13648 h 1501256"/>
              <a:gd name="connsiteX4" fmla="*/ 1665027 w 1665027"/>
              <a:gd name="connsiteY4" fmla="*/ 27295 h 1501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5027" h="1501256">
                <a:moveTo>
                  <a:pt x="0" y="0"/>
                </a:moveTo>
                <a:cubicBezTo>
                  <a:pt x="291152" y="749489"/>
                  <a:pt x="582305" y="1498979"/>
                  <a:pt x="859809" y="1501254"/>
                </a:cubicBezTo>
                <a:cubicBezTo>
                  <a:pt x="1137313" y="1503529"/>
                  <a:pt x="1665027" y="13648"/>
                  <a:pt x="1665027" y="13648"/>
                </a:cubicBezTo>
                <a:lnTo>
                  <a:pt x="1665027" y="13648"/>
                </a:lnTo>
                <a:lnTo>
                  <a:pt x="1665027" y="27295"/>
                </a:lnTo>
              </a:path>
            </a:pathLst>
          </a:custGeom>
          <a:noFill/>
          <a:ln w="25400">
            <a:solidFill>
              <a:schemeClr val="accent1"/>
            </a:solidFill>
            <a:headEnd type="arrow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F564DEE-2F8B-74AB-1B82-D04B41DB35B3}"/>
              </a:ext>
            </a:extLst>
          </p:cNvPr>
          <p:cNvSpPr/>
          <p:nvPr/>
        </p:nvSpPr>
        <p:spPr>
          <a:xfrm>
            <a:off x="3971712" y="2357011"/>
            <a:ext cx="152400" cy="1524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791D01-E71F-CB2A-3D9B-E19CBB6F4D82}"/>
              </a:ext>
            </a:extLst>
          </p:cNvPr>
          <p:cNvSpPr/>
          <p:nvPr/>
        </p:nvSpPr>
        <p:spPr>
          <a:xfrm>
            <a:off x="4933452" y="2937895"/>
            <a:ext cx="152400" cy="1524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27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Vertex of a Parabola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E8356E2-0B88-753F-C21D-805241DC4A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099135"/>
              </p:ext>
            </p:extLst>
          </p:nvPr>
        </p:nvGraphicFramePr>
        <p:xfrm>
          <a:off x="1517650" y="1181100"/>
          <a:ext cx="1409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317160" progId="Equation.DSMT4">
                  <p:embed/>
                </p:oleObj>
              </mc:Choice>
              <mc:Fallback>
                <p:oleObj name="Equation" r:id="rId4" imgW="140940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17650" y="1181100"/>
                        <a:ext cx="14097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78ED8ED-6B77-AEF4-D2D8-388F728D37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05091"/>
              </p:ext>
            </p:extLst>
          </p:nvPr>
        </p:nvGraphicFramePr>
        <p:xfrm>
          <a:off x="1358900" y="1830917"/>
          <a:ext cx="172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622080" progId="Equation.DSMT4">
                  <p:embed/>
                </p:oleObj>
              </mc:Choice>
              <mc:Fallback>
                <p:oleObj name="Equation" r:id="rId6" imgW="1726920" imgH="6220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E8356E2-0B88-753F-C21D-805241DC4A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58900" y="1830917"/>
                        <a:ext cx="1727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A0FE2CE-95F2-5B3E-F1DD-B90951055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013581"/>
              </p:ext>
            </p:extLst>
          </p:nvPr>
        </p:nvGraphicFramePr>
        <p:xfrm>
          <a:off x="736600" y="2785534"/>
          <a:ext cx="297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71800" imgH="672840" progId="Equation.DSMT4">
                  <p:embed/>
                </p:oleObj>
              </mc:Choice>
              <mc:Fallback>
                <p:oleObj name="Equation" r:id="rId8" imgW="2971800" imgH="6728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78ED8ED-6B77-AEF4-D2D8-388F728D37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36600" y="2785534"/>
                        <a:ext cx="29718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DD9A4F0-5ED6-01C9-1D03-BD1862667F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556667"/>
              </p:ext>
            </p:extLst>
          </p:nvPr>
        </p:nvGraphicFramePr>
        <p:xfrm>
          <a:off x="1143000" y="3790950"/>
          <a:ext cx="2159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8920" imgH="672840" progId="Equation.DSMT4">
                  <p:embed/>
                </p:oleObj>
              </mc:Choice>
              <mc:Fallback>
                <p:oleObj name="Equation" r:id="rId10" imgW="2158920" imgH="6728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A0FE2CE-95F2-5B3E-F1DD-B909510559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43000" y="3790950"/>
                        <a:ext cx="21590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5D09969-FFE4-AB9B-DBC5-73DCBB1D0A64}"/>
              </a:ext>
            </a:extLst>
          </p:cNvPr>
          <p:cNvCxnSpPr>
            <a:cxnSpLocks/>
          </p:cNvCxnSpPr>
          <p:nvPr/>
        </p:nvCxnSpPr>
        <p:spPr>
          <a:xfrm>
            <a:off x="1517650" y="4518641"/>
            <a:ext cx="8934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D50ACF3-CC04-9F7E-58EF-53577986FA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750703"/>
              </p:ext>
            </p:extLst>
          </p:nvPr>
        </p:nvGraphicFramePr>
        <p:xfrm>
          <a:off x="6250771" y="1264440"/>
          <a:ext cx="952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1180800" progId="Equation.DSMT4">
                  <p:embed/>
                </p:oleObj>
              </mc:Choice>
              <mc:Fallback>
                <p:oleObj name="Equation" r:id="rId12" imgW="952200" imgH="1180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DD9A4F0-5ED6-01C9-1D03-BD1862667F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250771" y="1264440"/>
                        <a:ext cx="952500" cy="1181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8B484FE1-0B01-F115-29A9-1234DD27CC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416530"/>
              </p:ext>
            </p:extLst>
          </p:nvPr>
        </p:nvGraphicFramePr>
        <p:xfrm>
          <a:off x="6034088" y="2825750"/>
          <a:ext cx="1333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33440" imgH="672840" progId="Equation.DSMT4">
                  <p:embed/>
                </p:oleObj>
              </mc:Choice>
              <mc:Fallback>
                <p:oleObj name="Equation" r:id="rId14" imgW="1333440" imgH="6728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D50ACF3-CC04-9F7E-58EF-53577986FA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034088" y="2825750"/>
                        <a:ext cx="13335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B2E49BD-C24F-03DC-ADE2-44FFACC8F1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439444"/>
              </p:ext>
            </p:extLst>
          </p:nvPr>
        </p:nvGraphicFramePr>
        <p:xfrm>
          <a:off x="5767388" y="3916363"/>
          <a:ext cx="1917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17360" imgH="596880" progId="Equation.DSMT4">
                  <p:embed/>
                </p:oleObj>
              </mc:Choice>
              <mc:Fallback>
                <p:oleObj name="Equation" r:id="rId16" imgW="1917360" imgH="596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8B484FE1-0B01-F115-29A9-1234DD27CC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767388" y="3916363"/>
                        <a:ext cx="19177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66649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Vertex Form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DD9A4F0-5ED6-01C9-1D03-BD1862667F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920434"/>
              </p:ext>
            </p:extLst>
          </p:nvPr>
        </p:nvGraphicFramePr>
        <p:xfrm>
          <a:off x="3492500" y="1276350"/>
          <a:ext cx="2159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8920" imgH="672840" progId="Equation.DSMT4">
                  <p:embed/>
                </p:oleObj>
              </mc:Choice>
              <mc:Fallback>
                <p:oleObj name="Equation" r:id="rId4" imgW="2158920" imgH="6728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DD9A4F0-5ED6-01C9-1D03-BD1862667F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92500" y="1276350"/>
                        <a:ext cx="21590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BAE4DCF-D2C8-B6FA-59A2-53861B9917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549660"/>
              </p:ext>
            </p:extLst>
          </p:nvPr>
        </p:nvGraphicFramePr>
        <p:xfrm>
          <a:off x="3835400" y="238125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380880" progId="Equation.DSMT4">
                  <p:embed/>
                </p:oleObj>
              </mc:Choice>
              <mc:Fallback>
                <p:oleObj name="Equation" r:id="rId6" imgW="1498320" imgH="3808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DD9A4F0-5ED6-01C9-1D03-BD1862667F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35400" y="2381250"/>
                        <a:ext cx="1498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56279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What's Next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0ED6898-0ECC-3953-3A88-76B5252342B5}"/>
                  </a:ext>
                </a:extLst>
              </p14:cNvPr>
              <p14:cNvContentPartPr/>
              <p14:nvPr/>
            </p14:nvContentPartPr>
            <p14:xfrm>
              <a:off x="4296960" y="1023480"/>
              <a:ext cx="11520" cy="50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0ED6898-0ECC-3953-3A88-76B5252342B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287600" y="1014120"/>
                <a:ext cx="30240" cy="23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8|36.2|25.8|32.1|34|70.3|2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4514</TotalTime>
  <Words>25</Words>
  <Application>Microsoft Office PowerPoint</Application>
  <PresentationFormat>On-screen Show (16:9)</PresentationFormat>
  <Paragraphs>11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Origin</vt:lpstr>
      <vt:lpstr>MathType 6.0 Equation</vt:lpstr>
      <vt:lpstr>Quadratic Polynomials</vt:lpstr>
      <vt:lpstr>The Vertex of a Parabola</vt:lpstr>
      <vt:lpstr>The Vertex of a Parabola</vt:lpstr>
      <vt:lpstr>The Vertex Form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Gregory Allen</cp:lastModifiedBy>
  <cp:revision>453</cp:revision>
  <dcterms:created xsi:type="dcterms:W3CDTF">2014-11-22T22:42:06Z</dcterms:created>
  <dcterms:modified xsi:type="dcterms:W3CDTF">2024-08-06T17:31:11Z</dcterms:modified>
</cp:coreProperties>
</file>