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11"/>
  </p:notesMasterIdLst>
  <p:sldIdLst>
    <p:sldId id="256" r:id="rId2"/>
    <p:sldId id="288" r:id="rId3"/>
    <p:sldId id="296" r:id="rId4"/>
    <p:sldId id="298" r:id="rId5"/>
    <p:sldId id="297" r:id="rId6"/>
    <p:sldId id="294" r:id="rId7"/>
    <p:sldId id="295" r:id="rId8"/>
    <p:sldId id="299" r:id="rId9"/>
    <p:sldId id="278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C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63191" autoAdjust="0"/>
  </p:normalViewPr>
  <p:slideViewPr>
    <p:cSldViewPr>
      <p:cViewPr varScale="1">
        <p:scale>
          <a:sx n="67" d="100"/>
          <a:sy n="67" d="100"/>
        </p:scale>
        <p:origin x="1834" y="53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DB4D9-16BD-4791-AAAF-8BDCF4C835E3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03004-20C1-4C71-9B91-26F0A3855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78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603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04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431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52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325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70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929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747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490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2914650"/>
            <a:ext cx="6858000" cy="74295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843338"/>
            <a:ext cx="6858000" cy="4000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>
            <a:lvl1pPr>
              <a:defRPr sz="1400"/>
            </a:lvl1pPr>
          </a:lstStyle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4766310"/>
            <a:ext cx="1219200" cy="274320"/>
          </a:xfrm>
        </p:spPr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2736056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3786188"/>
            <a:ext cx="7315200" cy="51435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2736056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3786188"/>
            <a:ext cx="228600" cy="51435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370332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28850"/>
            <a:ext cx="6858000" cy="8001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3200400"/>
            <a:ext cx="6781800" cy="85725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4766310"/>
            <a:ext cx="1520952" cy="274320"/>
          </a:xfrm>
        </p:spPr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114550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114550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912114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64406"/>
            <a:ext cx="4040188" cy="51435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1" y="971550"/>
            <a:ext cx="4041775" cy="51435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228600"/>
            <a:ext cx="2514600" cy="62865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914401"/>
            <a:ext cx="2514600" cy="3632597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915025" y="2493169"/>
            <a:ext cx="45262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5715000" cy="428625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642"/>
            <a:ext cx="8229600" cy="506016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428750"/>
            <a:ext cx="8229600" cy="3202686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14400"/>
            <a:ext cx="8229600" cy="40005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375642"/>
            <a:ext cx="182880" cy="51435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361127" y="2401464"/>
            <a:ext cx="438912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74295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368274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4767263"/>
            <a:ext cx="2289048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4767263"/>
            <a:ext cx="3505200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4767263"/>
            <a:ext cx="19812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85725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Predicate Logic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Negations of Predicate Statements</a:t>
            </a:r>
          </a:p>
        </p:txBody>
      </p:sp>
    </p:spTree>
    <p:extLst>
      <p:ext uri="{BB962C8B-B14F-4D97-AF65-F5344CB8AC3E}">
        <p14:creationId xmlns:p14="http://schemas.microsoft.com/office/powerpoint/2010/main" val="238264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"/>
    </mc:Choice>
    <mc:Fallback xmlns="">
      <p:transition spd="slow" advTm="41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Negation of Universal Statements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9FC81-934B-4C3C-9FB0-07143493D46B}"/>
              </a:ext>
            </a:extLst>
          </p:cNvPr>
          <p:cNvSpPr txBox="1"/>
          <p:nvPr/>
        </p:nvSpPr>
        <p:spPr>
          <a:xfrm>
            <a:off x="0" y="12118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~ ( All dogs can swim. 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4A7E1E-66EC-458A-B22D-2839ED9A3FB5}"/>
              </a:ext>
            </a:extLst>
          </p:cNvPr>
          <p:cNvSpPr txBox="1"/>
          <p:nvPr/>
        </p:nvSpPr>
        <p:spPr>
          <a:xfrm>
            <a:off x="-15240" y="18976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No dogs can swim.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56DD83-C628-4A4C-8081-DF102CADFFD1}"/>
              </a:ext>
            </a:extLst>
          </p:cNvPr>
          <p:cNvSpPr txBox="1"/>
          <p:nvPr/>
        </p:nvSpPr>
        <p:spPr>
          <a:xfrm>
            <a:off x="0" y="26596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There exists a dog that can’t swim.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CB4513-7360-45E5-9E02-D6AD0A0B67E7}"/>
              </a:ext>
            </a:extLst>
          </p:cNvPr>
          <p:cNvSpPr txBox="1"/>
          <p:nvPr/>
        </p:nvSpPr>
        <p:spPr>
          <a:xfrm>
            <a:off x="0" y="349781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Some dogs can’t swim</a:t>
            </a:r>
          </a:p>
          <a:p>
            <a:pPr algn="ctr"/>
            <a:r>
              <a:rPr lang="en-US" dirty="0">
                <a:sym typeface="Symbol" panose="05050102010706020507" pitchFamily="18" charset="2"/>
              </a:rPr>
              <a:t>At least one dog can’t swim.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2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824"/>
    </mc:Choice>
    <mc:Fallback xmlns="">
      <p:transition spd="slow" advTm="1378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Negation of Universal Statements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9FC81-934B-4C3C-9FB0-07143493D46B}"/>
              </a:ext>
            </a:extLst>
          </p:cNvPr>
          <p:cNvSpPr txBox="1"/>
          <p:nvPr/>
        </p:nvSpPr>
        <p:spPr>
          <a:xfrm>
            <a:off x="457200" y="1211818"/>
            <a:ext cx="8229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The negation of a universal statement, </a:t>
            </a:r>
          </a:p>
          <a:p>
            <a:endParaRPr lang="en-US" dirty="0">
              <a:sym typeface="Symbol" panose="05050102010706020507" pitchFamily="18" charset="2"/>
            </a:endParaRPr>
          </a:p>
          <a:p>
            <a:pPr algn="ctr"/>
            <a:r>
              <a:rPr lang="en-US" dirty="0">
                <a:sym typeface="Symbol" panose="05050102010706020507" pitchFamily="18" charset="2"/>
              </a:rPr>
              <a:t>~ (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 </a:t>
            </a:r>
            <a:r>
              <a:rPr lang="en-US" i="1" dirty="0">
                <a:sym typeface="Symbol" panose="05050102010706020507" pitchFamily="18" charset="2"/>
              </a:rPr>
              <a:t>D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i="1" dirty="0">
                <a:sym typeface="Symbol" panose="05050102010706020507" pitchFamily="18" charset="2"/>
              </a:rPr>
              <a:t>Q(x</a:t>
            </a:r>
            <a:r>
              <a:rPr lang="en-US" dirty="0">
                <a:sym typeface="Symbol" panose="05050102010706020507" pitchFamily="18" charset="2"/>
              </a:rPr>
              <a:t>))</a:t>
            </a:r>
          </a:p>
          <a:p>
            <a:pPr algn="ctr"/>
            <a:endParaRPr lang="en-US" dirty="0">
              <a:sym typeface="Symbol" panose="05050102010706020507" pitchFamily="18" charset="2"/>
            </a:endParaRPr>
          </a:p>
          <a:p>
            <a:r>
              <a:rPr lang="en-US" dirty="0">
                <a:sym typeface="Symbol" panose="05050102010706020507" pitchFamily="18" charset="2"/>
              </a:rPr>
              <a:t>is logically equivalent to the existential statement</a:t>
            </a:r>
          </a:p>
          <a:p>
            <a:endParaRPr lang="en-US" dirty="0">
              <a:sym typeface="Symbol" panose="05050102010706020507" pitchFamily="18" charset="2"/>
            </a:endParaRPr>
          </a:p>
          <a:p>
            <a:pPr algn="ctr"/>
            <a:r>
              <a:rPr lang="en-US" dirty="0">
                <a:sym typeface="Symbol" panose="05050102010706020507" pitchFamily="18" charset="2"/>
              </a:rPr>
              <a:t>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 </a:t>
            </a:r>
            <a:r>
              <a:rPr lang="en-US" i="1" dirty="0">
                <a:sym typeface="Symbol" panose="05050102010706020507" pitchFamily="18" charset="2"/>
              </a:rPr>
              <a:t>D</a:t>
            </a:r>
            <a:r>
              <a:rPr lang="en-US" dirty="0">
                <a:sym typeface="Symbol" panose="05050102010706020507" pitchFamily="18" charset="2"/>
              </a:rPr>
              <a:t> such that ~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70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18"/>
    </mc:Choice>
    <mc:Fallback xmlns="">
      <p:transition spd="slow" advTm="2501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Negation of Existential Statements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9FC81-934B-4C3C-9FB0-07143493D46B}"/>
              </a:ext>
            </a:extLst>
          </p:cNvPr>
          <p:cNvSpPr txBox="1"/>
          <p:nvPr/>
        </p:nvSpPr>
        <p:spPr>
          <a:xfrm>
            <a:off x="0" y="12118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~ ( There exists a dog that can swim. 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4A7E1E-66EC-458A-B22D-2839ED9A3FB5}"/>
              </a:ext>
            </a:extLst>
          </p:cNvPr>
          <p:cNvSpPr txBox="1"/>
          <p:nvPr/>
        </p:nvSpPr>
        <p:spPr>
          <a:xfrm>
            <a:off x="-15240" y="18976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No dogs can swim.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56DD83-C628-4A4C-8081-DF102CADFFD1}"/>
              </a:ext>
            </a:extLst>
          </p:cNvPr>
          <p:cNvSpPr txBox="1"/>
          <p:nvPr/>
        </p:nvSpPr>
        <p:spPr>
          <a:xfrm>
            <a:off x="0" y="26596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All dogs can’t swim.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459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02"/>
    </mc:Choice>
    <mc:Fallback xmlns="">
      <p:transition spd="slow" advTm="62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Negation of Existential Statements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9FC81-934B-4C3C-9FB0-07143493D46B}"/>
              </a:ext>
            </a:extLst>
          </p:cNvPr>
          <p:cNvSpPr txBox="1"/>
          <p:nvPr/>
        </p:nvSpPr>
        <p:spPr>
          <a:xfrm>
            <a:off x="457200" y="1211818"/>
            <a:ext cx="8229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The negation of an existential statement, </a:t>
            </a:r>
          </a:p>
          <a:p>
            <a:endParaRPr lang="en-US" dirty="0">
              <a:sym typeface="Symbol" panose="05050102010706020507" pitchFamily="18" charset="2"/>
            </a:endParaRPr>
          </a:p>
          <a:p>
            <a:pPr algn="ctr"/>
            <a:r>
              <a:rPr lang="en-US" dirty="0">
                <a:sym typeface="Symbol" panose="05050102010706020507" pitchFamily="18" charset="2"/>
              </a:rPr>
              <a:t>~ (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 </a:t>
            </a:r>
            <a:r>
              <a:rPr lang="en-US" i="1" dirty="0">
                <a:sym typeface="Symbol" panose="05050102010706020507" pitchFamily="18" charset="2"/>
              </a:rPr>
              <a:t>D</a:t>
            </a:r>
            <a:r>
              <a:rPr lang="en-US" dirty="0">
                <a:sym typeface="Symbol" panose="05050102010706020507" pitchFamily="18" charset="2"/>
              </a:rPr>
              <a:t> such that 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))</a:t>
            </a:r>
          </a:p>
          <a:p>
            <a:pPr algn="ctr"/>
            <a:endParaRPr lang="en-US" dirty="0">
              <a:sym typeface="Symbol" panose="05050102010706020507" pitchFamily="18" charset="2"/>
            </a:endParaRPr>
          </a:p>
          <a:p>
            <a:r>
              <a:rPr lang="en-US" dirty="0">
                <a:sym typeface="Symbol" panose="05050102010706020507" pitchFamily="18" charset="2"/>
              </a:rPr>
              <a:t>is logically equivalent to the existential statement</a:t>
            </a:r>
          </a:p>
          <a:p>
            <a:endParaRPr lang="en-US" dirty="0">
              <a:sym typeface="Symbol" panose="05050102010706020507" pitchFamily="18" charset="2"/>
            </a:endParaRPr>
          </a:p>
          <a:p>
            <a:pPr algn="ctr"/>
            <a:r>
              <a:rPr lang="en-US" dirty="0">
                <a:sym typeface="Symbol" panose="05050102010706020507" pitchFamily="18" charset="2"/>
              </a:rPr>
              <a:t>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 </a:t>
            </a:r>
            <a:r>
              <a:rPr lang="en-US" i="1" dirty="0">
                <a:sym typeface="Symbol" panose="05050102010706020507" pitchFamily="18" charset="2"/>
              </a:rPr>
              <a:t>D</a:t>
            </a:r>
            <a:r>
              <a:rPr lang="en-US" dirty="0">
                <a:sym typeface="Symbol" panose="05050102010706020507" pitchFamily="18" charset="2"/>
              </a:rPr>
              <a:t>, ~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88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16"/>
    </mc:Choice>
    <mc:Fallback xmlns="">
      <p:transition spd="slow" advTm="2471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Negation Examples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4A7E1E-66EC-458A-B22D-2839ED9A3FB5}"/>
              </a:ext>
            </a:extLst>
          </p:cNvPr>
          <p:cNvSpPr txBox="1"/>
          <p:nvPr/>
        </p:nvSpPr>
        <p:spPr>
          <a:xfrm>
            <a:off x="457200" y="1123950"/>
            <a:ext cx="8686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All words have vowels.</a:t>
            </a:r>
          </a:p>
          <a:p>
            <a:endParaRPr 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dirty="0">
                <a:sym typeface="Symbol" panose="05050102010706020507" pitchFamily="18" charset="2"/>
              </a:rPr>
              <a:t>Some cows produce milk.</a:t>
            </a:r>
          </a:p>
          <a:p>
            <a:endParaRPr 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dirty="0">
                <a:sym typeface="Symbol" panose="05050102010706020507" pitchFamily="18" charset="2"/>
              </a:rPr>
              <a:t>Every integer is a real number.</a:t>
            </a:r>
          </a:p>
          <a:p>
            <a:endParaRPr 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dirty="0">
                <a:sym typeface="Symbol" panose="05050102010706020507" pitchFamily="18" charset="2"/>
              </a:rPr>
              <a:t>Not all functions are continuous.</a:t>
            </a:r>
          </a:p>
        </p:txBody>
      </p:sp>
    </p:spTree>
    <p:extLst>
      <p:ext uri="{BB962C8B-B14F-4D97-AF65-F5344CB8AC3E}">
        <p14:creationId xmlns:p14="http://schemas.microsoft.com/office/powerpoint/2010/main" val="427270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682"/>
    </mc:Choice>
    <mc:Fallback xmlns="">
      <p:transition spd="slow" advTm="35468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Negation of Universal Conditionals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4A7E1E-66EC-458A-B22D-2839ED9A3FB5}"/>
              </a:ext>
            </a:extLst>
          </p:cNvPr>
          <p:cNvSpPr txBox="1"/>
          <p:nvPr/>
        </p:nvSpPr>
        <p:spPr>
          <a:xfrm>
            <a:off x="0" y="104775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~ ( 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66FDB9-A816-44A4-9EBC-217AD26C1EE8}"/>
              </a:ext>
            </a:extLst>
          </p:cNvPr>
          <p:cNvSpPr txBox="1"/>
          <p:nvPr/>
        </p:nvSpPr>
        <p:spPr>
          <a:xfrm>
            <a:off x="0" y="39550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~ ( 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)    ( 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such that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 ~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623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125"/>
    </mc:Choice>
    <mc:Fallback xmlns="">
      <p:transition spd="slow" advTm="92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Negation Examples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4A7E1E-66EC-458A-B22D-2839ED9A3FB5}"/>
              </a:ext>
            </a:extLst>
          </p:cNvPr>
          <p:cNvSpPr txBox="1"/>
          <p:nvPr/>
        </p:nvSpPr>
        <p:spPr>
          <a:xfrm>
            <a:off x="457200" y="1123950"/>
            <a:ext cx="8686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For every rectangle, if all four sides are congruent then it’s a square.</a:t>
            </a:r>
          </a:p>
          <a:p>
            <a:endParaRPr 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dirty="0">
                <a:sym typeface="Symbol" panose="05050102010706020507" pitchFamily="18" charset="2"/>
              </a:rPr>
              <a:t>For every real number, if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&gt; 0 then |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| =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.</a:t>
            </a:r>
          </a:p>
          <a:p>
            <a:endParaRPr 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dirty="0">
                <a:sym typeface="Symbol" panose="05050102010706020507" pitchFamily="18" charset="2"/>
              </a:rPr>
              <a:t>For all real valued functions </a:t>
            </a:r>
            <a:r>
              <a:rPr lang="en-US" i="1" dirty="0">
                <a:sym typeface="Symbol" panose="05050102010706020507" pitchFamily="18" charset="2"/>
              </a:rPr>
              <a:t>f</a:t>
            </a:r>
            <a:r>
              <a:rPr lang="en-US" dirty="0">
                <a:sym typeface="Symbol" panose="05050102010706020507" pitchFamily="18" charset="2"/>
              </a:rPr>
              <a:t>, if </a:t>
            </a:r>
            <a:r>
              <a:rPr lang="en-US" i="1" dirty="0">
                <a:sym typeface="Symbol" panose="05050102010706020507" pitchFamily="18" charset="2"/>
              </a:rPr>
              <a:t>f </a:t>
            </a:r>
            <a:r>
              <a:rPr lang="en-US" dirty="0">
                <a:sym typeface="Symbol" panose="05050102010706020507" pitchFamily="18" charset="2"/>
              </a:rPr>
              <a:t>is differentiable then </a:t>
            </a:r>
            <a:r>
              <a:rPr lang="en-US" i="1" dirty="0">
                <a:sym typeface="Symbol" panose="05050102010706020507" pitchFamily="18" charset="2"/>
              </a:rPr>
              <a:t>f</a:t>
            </a:r>
            <a:r>
              <a:rPr lang="en-US" dirty="0">
                <a:sym typeface="Symbol" panose="05050102010706020507" pitchFamily="18" charset="2"/>
              </a:rPr>
              <a:t> is continuous.</a:t>
            </a:r>
          </a:p>
        </p:txBody>
      </p:sp>
    </p:spTree>
    <p:extLst>
      <p:ext uri="{BB962C8B-B14F-4D97-AF65-F5344CB8AC3E}">
        <p14:creationId xmlns:p14="http://schemas.microsoft.com/office/powerpoint/2010/main" val="51510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393"/>
    </mc:Choice>
    <mc:Fallback xmlns="">
      <p:transition spd="slow" advTm="19239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What's Next</a:t>
            </a:r>
          </a:p>
        </p:txBody>
      </p:sp>
    </p:spTree>
    <p:extLst>
      <p:ext uri="{BB962C8B-B14F-4D97-AF65-F5344CB8AC3E}">
        <p14:creationId xmlns:p14="http://schemas.microsoft.com/office/powerpoint/2010/main" val="257731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20"/>
    </mc:Choice>
    <mc:Fallback xmlns="">
      <p:transition spd="slow" advTm="4522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6.1|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8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4980</TotalTime>
  <Words>283</Words>
  <Application>Microsoft Office PowerPoint</Application>
  <PresentationFormat>On-screen Show (16:9)</PresentationFormat>
  <Paragraphs>60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Bookman Old Style</vt:lpstr>
      <vt:lpstr>Calibri</vt:lpstr>
      <vt:lpstr>Gill Sans MT</vt:lpstr>
      <vt:lpstr>Wingdings</vt:lpstr>
      <vt:lpstr>Wingdings 3</vt:lpstr>
      <vt:lpstr>Origin</vt:lpstr>
      <vt:lpstr>Predicate Logic</vt:lpstr>
      <vt:lpstr>Negation of Universal Statements</vt:lpstr>
      <vt:lpstr>Negation of Universal Statements</vt:lpstr>
      <vt:lpstr>Negation of Existential Statements</vt:lpstr>
      <vt:lpstr>Negation of Existential Statements</vt:lpstr>
      <vt:lpstr>Negation Examples</vt:lpstr>
      <vt:lpstr>Negation of Universal Conditionals</vt:lpstr>
      <vt:lpstr>Negation Examples</vt:lpstr>
      <vt:lpstr>What's Next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gallen</dc:creator>
  <cp:lastModifiedBy>Allen, Gregory</cp:lastModifiedBy>
  <cp:revision>531</cp:revision>
  <dcterms:created xsi:type="dcterms:W3CDTF">2014-11-22T22:42:06Z</dcterms:created>
  <dcterms:modified xsi:type="dcterms:W3CDTF">2021-12-27T04:59:07Z</dcterms:modified>
</cp:coreProperties>
</file>