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7"/>
  </p:notesMasterIdLst>
  <p:sldIdLst>
    <p:sldId id="281" r:id="rId2"/>
    <p:sldId id="288" r:id="rId3"/>
    <p:sldId id="278" r:id="rId4"/>
    <p:sldId id="269" r:id="rId5"/>
    <p:sldId id="28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7675" autoAdjust="0"/>
  </p:normalViewPr>
  <p:slideViewPr>
    <p:cSldViewPr>
      <p:cViewPr varScale="1">
        <p:scale>
          <a:sx n="63" d="100"/>
          <a:sy n="63" d="100"/>
        </p:scale>
        <p:origin x="1354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8F33C9-BE12-4E8B-BD29-6115858F1AD9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2687F5-9F52-40C2-A018-477303622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04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687F5-9F52-40C2-A018-47730362254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5847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687F5-9F52-40C2-A018-47730362254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584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687F5-9F52-40C2-A018-47730362254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5847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2687F5-9F52-40C2-A018-47730362254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5847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625600" y="5124450"/>
            <a:ext cx="9144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>
            <a:lvl1pPr>
              <a:defRPr sz="1400"/>
            </a:lvl1pPr>
          </a:lstStyle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621536" y="6355080"/>
            <a:ext cx="1625600" cy="365760"/>
          </a:xfrm>
        </p:spPr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206500" y="3648075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3" name="Rectangle 32"/>
          <p:cNvSpPr/>
          <p:nvPr/>
        </p:nvSpPr>
        <p:spPr>
          <a:xfrm>
            <a:off x="1219200" y="5048250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2" name="Rectangle 21"/>
          <p:cNvSpPr/>
          <p:nvPr/>
        </p:nvSpPr>
        <p:spPr>
          <a:xfrm>
            <a:off x="1206500" y="3648075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2" name="Rectangle 31"/>
          <p:cNvSpPr/>
          <p:nvPr/>
        </p:nvSpPr>
        <p:spPr>
          <a:xfrm>
            <a:off x="1219200" y="5048250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/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26464" y="6355080"/>
            <a:ext cx="2027936" cy="365760"/>
          </a:xfrm>
        </p:spPr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5220033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tangle 9"/>
          <p:cNvSpPr/>
          <p:nvPr/>
        </p:nvSpPr>
        <p:spPr>
          <a:xfrm>
            <a:off x="609600" y="500856"/>
            <a:ext cx="24384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5814836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E079366-3B88-4421-9CD7-F21EA828A922}" type="datetimeFigureOut">
              <a:rPr lang="en-US" smtClean="0"/>
              <a:t>12/31/21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Limits and Continuity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Continuity Theorems</a:t>
            </a:r>
          </a:p>
        </p:txBody>
      </p:sp>
    </p:spTree>
    <p:extLst>
      <p:ext uri="{BB962C8B-B14F-4D97-AF65-F5344CB8AC3E}">
        <p14:creationId xmlns:p14="http://schemas.microsoft.com/office/powerpoint/2010/main" val="7007388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Limits of Composite Functions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5206" y="1371600"/>
            <a:ext cx="1095719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If                  and </a:t>
            </a:r>
            <a:r>
              <a:rPr lang="en-US" sz="2500" i="1" dirty="0"/>
              <a:t>f</a:t>
            </a:r>
            <a:r>
              <a:rPr lang="en-US" sz="2500" dirty="0"/>
              <a:t> is continuous at </a:t>
            </a:r>
            <a:r>
              <a:rPr lang="en-US" sz="2500" i="1" dirty="0"/>
              <a:t>L</a:t>
            </a:r>
            <a:r>
              <a:rPr lang="en-US" sz="2500" dirty="0"/>
              <a:t> then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73169385"/>
              </p:ext>
            </p:extLst>
          </p:nvPr>
        </p:nvGraphicFramePr>
        <p:xfrm>
          <a:off x="974725" y="1450975"/>
          <a:ext cx="13462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4" name="Equation" r:id="rId4" imgW="1346040" imgH="495000" progId="Equation.DSMT4">
                  <p:embed/>
                </p:oleObj>
              </mc:Choice>
              <mc:Fallback>
                <p:oleObj name="Equation" r:id="rId4" imgW="1346040" imgH="495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74725" y="1450975"/>
                        <a:ext cx="1346200" cy="495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0889325"/>
              </p:ext>
            </p:extLst>
          </p:nvPr>
        </p:nvGraphicFramePr>
        <p:xfrm>
          <a:off x="4502150" y="2286000"/>
          <a:ext cx="35941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35" name="Equation" r:id="rId6" imgW="3593880" imgH="495000" progId="Equation.DSMT4">
                  <p:embed/>
                </p:oleObj>
              </mc:Choice>
              <mc:Fallback>
                <p:oleObj name="Equation" r:id="rId6" imgW="3593880" imgH="4950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2150" y="2286000"/>
                        <a:ext cx="359410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19736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9586"/>
    </mc:Choice>
    <mc:Fallback xmlns="">
      <p:transition spd="slow" advTm="339586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Composite and Inverse Functions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5206" y="1371600"/>
            <a:ext cx="10957193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If a function </a:t>
            </a:r>
            <a:r>
              <a:rPr lang="en-US" sz="2500" i="1" dirty="0"/>
              <a:t>f</a:t>
            </a:r>
            <a:r>
              <a:rPr lang="en-US" sz="2500" dirty="0"/>
              <a:t> is continuous on an interval </a:t>
            </a:r>
            <a:r>
              <a:rPr lang="en-US" sz="2500" i="1" dirty="0"/>
              <a:t>I</a:t>
            </a:r>
            <a:r>
              <a:rPr lang="en-US" sz="2500" dirty="0"/>
              <a:t> and has an inverse on </a:t>
            </a:r>
            <a:r>
              <a:rPr lang="en-US" sz="2500" i="1" dirty="0"/>
              <a:t>I</a:t>
            </a:r>
            <a:r>
              <a:rPr lang="en-US" sz="2500" dirty="0"/>
              <a:t>, then its inverse </a:t>
            </a:r>
            <a:r>
              <a:rPr lang="en-US" sz="2500" i="1" dirty="0"/>
              <a:t>f </a:t>
            </a:r>
            <a:r>
              <a:rPr lang="en-US" sz="2500" baseline="30000" dirty="0"/>
              <a:t>-1</a:t>
            </a:r>
            <a:r>
              <a:rPr lang="en-US" sz="2500" dirty="0"/>
              <a:t> is also continuous.</a:t>
            </a:r>
          </a:p>
          <a:p>
            <a:endParaRPr lang="en-US" sz="2500" dirty="0"/>
          </a:p>
          <a:p>
            <a:r>
              <a:rPr lang="en-US" sz="2500" dirty="0"/>
              <a:t>If </a:t>
            </a:r>
            <a:r>
              <a:rPr lang="en-US" sz="2500" i="1" dirty="0"/>
              <a:t>g</a:t>
            </a:r>
            <a:r>
              <a:rPr lang="en-US" sz="2500" dirty="0"/>
              <a:t> is continuous at </a:t>
            </a:r>
            <a:r>
              <a:rPr lang="en-US" sz="2500" i="1" dirty="0"/>
              <a:t>c</a:t>
            </a:r>
            <a:r>
              <a:rPr lang="en-US" sz="2500" dirty="0"/>
              <a:t> and </a:t>
            </a:r>
            <a:r>
              <a:rPr lang="en-US" sz="2500" i="1" dirty="0"/>
              <a:t>f</a:t>
            </a:r>
            <a:r>
              <a:rPr lang="en-US" sz="2500" dirty="0"/>
              <a:t> is continuous at </a:t>
            </a:r>
            <a:r>
              <a:rPr lang="en-US" sz="2500" i="1" dirty="0"/>
              <a:t>g</a:t>
            </a:r>
            <a:r>
              <a:rPr lang="en-US" sz="2500" dirty="0"/>
              <a:t>(</a:t>
            </a:r>
            <a:r>
              <a:rPr lang="en-US" sz="2500" i="1" dirty="0"/>
              <a:t>c</a:t>
            </a:r>
            <a:r>
              <a:rPr lang="en-US" sz="2500" dirty="0"/>
              <a:t>) then the composite function </a:t>
            </a:r>
            <a:r>
              <a:rPr lang="en-US" sz="2500" i="1" dirty="0"/>
              <a:t>f</a:t>
            </a:r>
            <a:r>
              <a:rPr lang="en-US" sz="2500" dirty="0"/>
              <a:t> </a:t>
            </a:r>
            <a:r>
              <a:rPr lang="en-US" sz="2500" dirty="0">
                <a:sym typeface="Symbol"/>
              </a:rPr>
              <a:t> </a:t>
            </a:r>
            <a:r>
              <a:rPr lang="en-US" sz="2500" i="1" dirty="0">
                <a:sym typeface="Symbol"/>
              </a:rPr>
              <a:t>g</a:t>
            </a:r>
            <a:r>
              <a:rPr lang="en-US" sz="2500" dirty="0">
                <a:sym typeface="Symbol"/>
              </a:rPr>
              <a:t> is continuous at </a:t>
            </a:r>
            <a:r>
              <a:rPr lang="en-US" sz="2500" i="1" dirty="0">
                <a:sym typeface="Symbol"/>
              </a:rPr>
              <a:t>c</a:t>
            </a:r>
            <a:r>
              <a:rPr lang="en-US" sz="2500" dirty="0">
                <a:sym typeface="Symbol"/>
              </a:rPr>
              <a:t>.</a:t>
            </a:r>
            <a:r>
              <a:rPr lang="en-US" sz="25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85785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9269"/>
    </mc:Choice>
    <mc:Fallback xmlns="">
      <p:transition spd="slow" advTm="129269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Intermediate Value Theorem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5206" y="1371600"/>
            <a:ext cx="1095719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If a function is continuous on a closed interval [</a:t>
            </a:r>
            <a:r>
              <a:rPr lang="en-US" sz="2500" i="1" dirty="0"/>
              <a:t>a</a:t>
            </a:r>
            <a:r>
              <a:rPr lang="en-US" sz="2500" dirty="0"/>
              <a:t>, </a:t>
            </a:r>
            <a:r>
              <a:rPr lang="en-US" sz="2500" i="1" dirty="0"/>
              <a:t>b</a:t>
            </a:r>
            <a:r>
              <a:rPr lang="en-US" sz="2500" dirty="0"/>
              <a:t>] then the function takes on every value between </a:t>
            </a:r>
            <a:r>
              <a:rPr lang="en-US" sz="2500" i="1" dirty="0"/>
              <a:t>f</a:t>
            </a:r>
            <a:r>
              <a:rPr lang="en-US" sz="2500" dirty="0"/>
              <a:t>(</a:t>
            </a:r>
            <a:r>
              <a:rPr lang="en-US" sz="2500" i="1" dirty="0"/>
              <a:t>a</a:t>
            </a:r>
            <a:r>
              <a:rPr lang="en-US" sz="2500" dirty="0"/>
              <a:t>) and </a:t>
            </a:r>
            <a:r>
              <a:rPr lang="en-US" sz="2500" i="1" dirty="0"/>
              <a:t>f</a:t>
            </a:r>
            <a:r>
              <a:rPr lang="en-US" sz="2500" dirty="0"/>
              <a:t>(</a:t>
            </a:r>
            <a:r>
              <a:rPr lang="en-US" sz="2500" i="1" dirty="0"/>
              <a:t>b</a:t>
            </a:r>
            <a:r>
              <a:rPr lang="en-US" sz="2500" dirty="0"/>
              <a:t>).</a:t>
            </a:r>
          </a:p>
        </p:txBody>
      </p:sp>
      <p:pic>
        <p:nvPicPr>
          <p:cNvPr id="5" name="Picture 2" descr="P:\WCE\Website\VideoSlides\images\129.0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2590800"/>
            <a:ext cx="3448050" cy="3448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0893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591"/>
    </mc:Choice>
    <mc:Fallback xmlns="">
      <p:transition spd="slow" advTm="22059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What's Next</a:t>
            </a:r>
          </a:p>
        </p:txBody>
      </p:sp>
    </p:spTree>
    <p:extLst>
      <p:ext uri="{BB962C8B-B14F-4D97-AF65-F5344CB8AC3E}">
        <p14:creationId xmlns:p14="http://schemas.microsoft.com/office/powerpoint/2010/main" val="79176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740"/>
    </mc:Choice>
    <mc:Fallback xmlns="">
      <p:transition spd="slow" advTm="33740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WCE">
      <a:dk1>
        <a:sysClr val="windowText" lastClr="000000"/>
      </a:dk1>
      <a:lt1>
        <a:sysClr val="window" lastClr="FFFFFF"/>
      </a:lt1>
      <a:dk2>
        <a:srgbClr val="242852"/>
      </a:dk2>
      <a:lt2>
        <a:srgbClr val="242852"/>
      </a:lt2>
      <a:accent1>
        <a:srgbClr val="242852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3237</TotalTime>
  <Words>116</Words>
  <Application>Microsoft Office PowerPoint</Application>
  <PresentationFormat>Widescreen</PresentationFormat>
  <Paragraphs>15</Paragraphs>
  <Slides>5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Bookman Old Style</vt:lpstr>
      <vt:lpstr>Calibri</vt:lpstr>
      <vt:lpstr>Gill Sans MT</vt:lpstr>
      <vt:lpstr>Wingdings</vt:lpstr>
      <vt:lpstr>Wingdings 3</vt:lpstr>
      <vt:lpstr>Origin</vt:lpstr>
      <vt:lpstr>Equation</vt:lpstr>
      <vt:lpstr>Limits and Continuity</vt:lpstr>
      <vt:lpstr>Limits of Composite Functions</vt:lpstr>
      <vt:lpstr>Composite and Inverse Functions</vt:lpstr>
      <vt:lpstr>The Intermediate Value Theorem</vt:lpstr>
      <vt:lpstr>What's Next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gallen</dc:creator>
  <cp:lastModifiedBy>Allen, Gregory</cp:lastModifiedBy>
  <cp:revision>162</cp:revision>
  <cp:lastPrinted>2016-02-11T17:22:39Z</cp:lastPrinted>
  <dcterms:created xsi:type="dcterms:W3CDTF">2014-12-19T12:53:51Z</dcterms:created>
  <dcterms:modified xsi:type="dcterms:W3CDTF">2021-12-31T22:44:25Z</dcterms:modified>
</cp:coreProperties>
</file>