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1"/>
  </p:notesMasterIdLst>
  <p:sldIdLst>
    <p:sldId id="281" r:id="rId2"/>
    <p:sldId id="263" r:id="rId3"/>
    <p:sldId id="289" r:id="rId4"/>
    <p:sldId id="285" r:id="rId5"/>
    <p:sldId id="259" r:id="rId6"/>
    <p:sldId id="266" r:id="rId7"/>
    <p:sldId id="264" r:id="rId8"/>
    <p:sldId id="287" r:id="rId9"/>
    <p:sldId id="28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75" autoAdjust="0"/>
  </p:normalViewPr>
  <p:slideViewPr>
    <p:cSldViewPr>
      <p:cViewPr varScale="1">
        <p:scale>
          <a:sx n="63" d="100"/>
          <a:sy n="63" d="100"/>
        </p:scale>
        <p:origin x="1354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F33C9-BE12-4E8B-BD29-6115858F1AD9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687F5-9F52-40C2-A018-477303622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4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268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3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533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13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02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36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02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how this can be used to approximate</a:t>
            </a:r>
            <a:r>
              <a:rPr lang="en-US" baseline="0" dirty="0"/>
              <a:t> roots.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84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Rectangle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Rectangle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.wmf"/><Relationship Id="rId4" Type="http://schemas.openxmlformats.org/officeDocument/2006/relationships/image" Target="../media/image8.png"/><Relationship Id="rId9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9.w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0.w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10.bin"/><Relationship Id="rId9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1.wmf"/><Relationship Id="rId10" Type="http://schemas.openxmlformats.org/officeDocument/2006/relationships/image" Target="../media/image8.png"/><Relationship Id="rId4" Type="http://schemas.openxmlformats.org/officeDocument/2006/relationships/oleObject" Target="../embeddings/oleObject13.bin"/><Relationship Id="rId9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Limits and Continuity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Continuity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3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7"/>
    </mc:Choice>
    <mc:Fallback xmlns="">
      <p:transition spd="slow" advTm="296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1" y="2362200"/>
            <a:ext cx="6857999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500" i="1" dirty="0"/>
              <a:t>f</a:t>
            </a:r>
            <a:r>
              <a:rPr lang="en-US" sz="2500" dirty="0"/>
              <a:t> + </a:t>
            </a:r>
            <a:r>
              <a:rPr lang="en-US" sz="2500" i="1" dirty="0"/>
              <a:t>g</a:t>
            </a:r>
            <a:endParaRPr lang="en-US" sz="2500" dirty="0"/>
          </a:p>
          <a:p>
            <a:pPr algn="ctr">
              <a:spcAft>
                <a:spcPts val="1200"/>
              </a:spcAft>
            </a:pPr>
            <a:r>
              <a:rPr lang="en-US" sz="2500" i="1" dirty="0" err="1"/>
              <a:t>kf</a:t>
            </a:r>
            <a:r>
              <a:rPr lang="en-US" sz="2500" dirty="0"/>
              <a:t>  where </a:t>
            </a:r>
            <a:r>
              <a:rPr lang="en-US" sz="2500" i="1" dirty="0"/>
              <a:t>k</a:t>
            </a:r>
            <a:r>
              <a:rPr lang="en-US" sz="2500" dirty="0"/>
              <a:t> is a constant</a:t>
            </a:r>
          </a:p>
          <a:p>
            <a:pPr algn="ctr">
              <a:spcAft>
                <a:spcPts val="1200"/>
              </a:spcAft>
            </a:pPr>
            <a:r>
              <a:rPr lang="en-US" sz="2500" i="1" dirty="0"/>
              <a:t>f</a:t>
            </a:r>
            <a:r>
              <a:rPr lang="en-US" sz="2500" dirty="0"/>
              <a:t> </a:t>
            </a:r>
            <a:r>
              <a:rPr lang="en-US" sz="2500" dirty="0">
                <a:sym typeface="Symbol"/>
              </a:rPr>
              <a:t> </a:t>
            </a:r>
            <a:r>
              <a:rPr lang="en-US" sz="2500" i="1" dirty="0">
                <a:sym typeface="Symbol"/>
              </a:rPr>
              <a:t>g</a:t>
            </a:r>
            <a:endParaRPr lang="en-US" sz="2500" dirty="0">
              <a:sym typeface="Symbol"/>
            </a:endParaRPr>
          </a:p>
          <a:p>
            <a:pPr algn="ctr">
              <a:spcAft>
                <a:spcPts val="1200"/>
              </a:spcAft>
            </a:pPr>
            <a:r>
              <a:rPr lang="en-US" sz="2500" i="1" dirty="0">
                <a:sym typeface="Symbol"/>
              </a:rPr>
              <a:t>f</a:t>
            </a:r>
            <a:r>
              <a:rPr lang="en-US" sz="2500" dirty="0">
                <a:sym typeface="Symbol"/>
              </a:rPr>
              <a:t> / </a:t>
            </a:r>
            <a:r>
              <a:rPr lang="en-US" sz="2500" i="1" dirty="0">
                <a:sym typeface="Symbol"/>
              </a:rPr>
              <a:t>g</a:t>
            </a:r>
            <a:r>
              <a:rPr lang="en-US" sz="2500" dirty="0">
                <a:sym typeface="Symbol"/>
              </a:rPr>
              <a:t> assuming </a:t>
            </a:r>
            <a:r>
              <a:rPr lang="en-US" sz="2500" i="1" dirty="0">
                <a:sym typeface="Symbol"/>
              </a:rPr>
              <a:t>g</a:t>
            </a:r>
            <a:r>
              <a:rPr lang="en-US" sz="2500" dirty="0">
                <a:sym typeface="Symbol"/>
              </a:rPr>
              <a:t>(</a:t>
            </a:r>
            <a:r>
              <a:rPr lang="en-US" sz="2500" i="1" dirty="0">
                <a:sym typeface="Symbol"/>
              </a:rPr>
              <a:t>c</a:t>
            </a:r>
            <a:r>
              <a:rPr lang="en-US" sz="2500" dirty="0">
                <a:sym typeface="Symbol"/>
              </a:rPr>
              <a:t>)  0</a:t>
            </a:r>
          </a:p>
          <a:p>
            <a:pPr algn="ctr">
              <a:spcAft>
                <a:spcPts val="1200"/>
              </a:spcAft>
            </a:pPr>
            <a:r>
              <a:rPr lang="en-US" sz="2500" i="1" dirty="0">
                <a:sym typeface="Symbol"/>
              </a:rPr>
              <a:t>f </a:t>
            </a:r>
            <a:r>
              <a:rPr lang="en-US" sz="2500" i="1" baseline="30000" dirty="0">
                <a:sym typeface="Symbol"/>
              </a:rPr>
              <a:t>n</a:t>
            </a:r>
            <a:r>
              <a:rPr lang="en-US" sz="2500" i="1" dirty="0">
                <a:sym typeface="Symbol"/>
              </a:rPr>
              <a:t>  </a:t>
            </a:r>
            <a:r>
              <a:rPr lang="en-US" sz="2500" dirty="0">
                <a:sym typeface="Symbol"/>
              </a:rPr>
              <a:t>where </a:t>
            </a:r>
            <a:r>
              <a:rPr lang="en-US" sz="2500" i="1" dirty="0">
                <a:sym typeface="Symbol"/>
              </a:rPr>
              <a:t>n</a:t>
            </a:r>
            <a:r>
              <a:rPr lang="en-US" sz="2500" dirty="0">
                <a:sym typeface="Symbol"/>
              </a:rPr>
              <a:t> is a positive integer</a:t>
            </a:r>
          </a:p>
          <a:p>
            <a:pPr algn="ctr">
              <a:spcAft>
                <a:spcPts val="1200"/>
              </a:spcAft>
            </a:pPr>
            <a:r>
              <a:rPr lang="en-US" sz="2500" dirty="0"/>
              <a:t>where </a:t>
            </a:r>
            <a:r>
              <a:rPr lang="en-US" sz="2500" i="1" dirty="0"/>
              <a:t>n</a:t>
            </a:r>
            <a:r>
              <a:rPr lang="en-US" sz="2500" dirty="0"/>
              <a:t> is a positive integer and </a:t>
            </a:r>
          </a:p>
          <a:p>
            <a:pPr algn="ctr">
              <a:spcAft>
                <a:spcPts val="1200"/>
              </a:spcAft>
            </a:pPr>
            <a:r>
              <a:rPr lang="en-US" sz="2500" dirty="0"/>
              <a:t>the function is defined on an interval around </a:t>
            </a:r>
            <a:r>
              <a:rPr lang="en-US" sz="2500" i="1" dirty="0"/>
              <a:t>c</a:t>
            </a:r>
            <a:endParaRPr lang="en-US" sz="25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Continuity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1" y="1295400"/>
            <a:ext cx="109728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If </a:t>
            </a:r>
            <a:r>
              <a:rPr lang="en-US" sz="2500" i="1" dirty="0"/>
              <a:t>f</a:t>
            </a:r>
            <a:r>
              <a:rPr lang="en-US" sz="2500" dirty="0"/>
              <a:t> and </a:t>
            </a:r>
            <a:r>
              <a:rPr lang="en-US" sz="2500" i="1" dirty="0"/>
              <a:t>g</a:t>
            </a:r>
            <a:r>
              <a:rPr lang="en-US" sz="2500" dirty="0"/>
              <a:t> are continuous at </a:t>
            </a:r>
            <a:r>
              <a:rPr lang="en-US" sz="2500" i="1" dirty="0"/>
              <a:t>x</a:t>
            </a:r>
            <a:r>
              <a:rPr lang="en-US" sz="2500" dirty="0"/>
              <a:t> = </a:t>
            </a:r>
            <a:r>
              <a:rPr lang="en-US" sz="2500" i="1" dirty="0"/>
              <a:t>c</a:t>
            </a:r>
            <a:r>
              <a:rPr lang="en-US" sz="2500" dirty="0"/>
              <a:t> then the following functions are also continuous at </a:t>
            </a:r>
            <a:r>
              <a:rPr lang="en-US" sz="2500" i="1" dirty="0"/>
              <a:t>x</a:t>
            </a:r>
            <a:r>
              <a:rPr lang="en-US" sz="2500" dirty="0"/>
              <a:t> = </a:t>
            </a:r>
            <a:r>
              <a:rPr lang="en-US" sz="2500" i="1" dirty="0"/>
              <a:t>c</a:t>
            </a:r>
            <a:r>
              <a:rPr lang="en-US" sz="2500" dirty="0"/>
              <a:t>.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5272476"/>
              </p:ext>
            </p:extLst>
          </p:nvPr>
        </p:nvGraphicFramePr>
        <p:xfrm>
          <a:off x="1456038" y="5040610"/>
          <a:ext cx="4445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6" name="Equation" r:id="rId4" imgW="444240" imgH="393480" progId="Equation.DSMT4">
                  <p:embed/>
                </p:oleObj>
              </mc:Choice>
              <mc:Fallback>
                <p:oleObj name="Equation" r:id="rId4" imgW="4442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56038" y="5040610"/>
                        <a:ext cx="444500" cy="39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7765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787"/>
    </mc:Choice>
    <mc:Fallback xmlns="">
      <p:transition spd="slow" advTm="13878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0400" y="2286000"/>
            <a:ext cx="6521465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A function </a:t>
            </a:r>
            <a:r>
              <a:rPr lang="en-US" sz="2500" i="1" dirty="0"/>
              <a:t>f</a:t>
            </a:r>
            <a:r>
              <a:rPr lang="en-US" sz="2500" dirty="0"/>
              <a:t> is </a:t>
            </a:r>
            <a:r>
              <a:rPr lang="en-US" sz="2500" b="1" dirty="0"/>
              <a:t>continuous</a:t>
            </a:r>
            <a:r>
              <a:rPr lang="en-US" sz="2500" dirty="0"/>
              <a:t> at </a:t>
            </a:r>
            <a:r>
              <a:rPr lang="en-US" sz="2500" i="1" dirty="0"/>
              <a:t>x</a:t>
            </a:r>
            <a:r>
              <a:rPr lang="en-US" sz="2500" dirty="0"/>
              <a:t> = </a:t>
            </a:r>
            <a:r>
              <a:rPr lang="en-US" sz="2500" i="1" dirty="0"/>
              <a:t>c</a:t>
            </a:r>
            <a:r>
              <a:rPr lang="en-US" sz="2500" dirty="0"/>
              <a:t> if and only if:</a:t>
            </a:r>
          </a:p>
          <a:p>
            <a:endParaRPr lang="en-US" sz="2500" dirty="0"/>
          </a:p>
          <a:p>
            <a:pPr marL="342900" indent="-342900">
              <a:buFont typeface="+mj-lt"/>
              <a:buAutoNum type="arabicPeriod"/>
            </a:pPr>
            <a:r>
              <a:rPr lang="en-US" sz="2500" dirty="0"/>
              <a:t> </a:t>
            </a:r>
            <a:r>
              <a:rPr lang="en-US" sz="2500" i="1" dirty="0"/>
              <a:t>f</a:t>
            </a:r>
            <a:r>
              <a:rPr lang="en-US" sz="2500" dirty="0"/>
              <a:t>(</a:t>
            </a:r>
            <a:r>
              <a:rPr lang="en-US" sz="2500" i="1" dirty="0"/>
              <a:t>c</a:t>
            </a:r>
            <a:r>
              <a:rPr lang="en-US" sz="2500" dirty="0"/>
              <a:t>) is defined.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sz="2500" dirty="0"/>
              <a:t>               exists.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sz="2500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sz="25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84864"/>
              </p:ext>
            </p:extLst>
          </p:nvPr>
        </p:nvGraphicFramePr>
        <p:xfrm>
          <a:off x="3694553" y="3678378"/>
          <a:ext cx="12319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2" name="Equation" r:id="rId4" imgW="1231560" imgH="482400" progId="Equation.DSMT4">
                  <p:embed/>
                </p:oleObj>
              </mc:Choice>
              <mc:Fallback>
                <p:oleObj name="Equation" r:id="rId4" imgW="12315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94553" y="3678378"/>
                        <a:ext cx="1231900" cy="482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4158073"/>
              </p:ext>
            </p:extLst>
          </p:nvPr>
        </p:nvGraphicFramePr>
        <p:xfrm>
          <a:off x="3685513" y="4273297"/>
          <a:ext cx="22098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3" name="Equation" r:id="rId6" imgW="2209680" imgH="482400" progId="Equation.DSMT4">
                  <p:embed/>
                </p:oleObj>
              </mc:Choice>
              <mc:Fallback>
                <p:oleObj name="Equation" r:id="rId6" imgW="220968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5513" y="4273297"/>
                        <a:ext cx="22098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992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97"/>
    </mc:Choice>
    <mc:Fallback xmlns="">
      <p:transition spd="slow" advTm="3079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Lemma – Continuity of Polynomials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1" y="1295400"/>
            <a:ext cx="10972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All polynomials are continuous.</a:t>
            </a:r>
          </a:p>
        </p:txBody>
      </p:sp>
    </p:spTree>
    <p:extLst>
      <p:ext uri="{BB962C8B-B14F-4D97-AF65-F5344CB8AC3E}">
        <p14:creationId xmlns:p14="http://schemas.microsoft.com/office/powerpoint/2010/main" val="115507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09"/>
    </mc:Choice>
    <mc:Fallback xmlns="">
      <p:transition spd="slow" advTm="6130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1</a:t>
            </a:r>
          </a:p>
        </p:txBody>
      </p:sp>
      <p:pic>
        <p:nvPicPr>
          <p:cNvPr id="5" name="Picture 2" descr="P:\WCE\Website\VideoSlides\images\129.0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714500"/>
            <a:ext cx="27622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373637"/>
              </p:ext>
            </p:extLst>
          </p:nvPr>
        </p:nvGraphicFramePr>
        <p:xfrm>
          <a:off x="1981200" y="5143500"/>
          <a:ext cx="12065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Equation" r:id="rId5" imgW="1206360" imgH="647640" progId="Equation.DSMT4">
                  <p:embed/>
                </p:oleObj>
              </mc:Choice>
              <mc:Fallback>
                <p:oleObj name="Equation" r:id="rId5" imgW="1206360" imgH="647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81200" y="5143500"/>
                        <a:ext cx="120650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0" y="1931773"/>
            <a:ext cx="374691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function </a:t>
            </a:r>
            <a:r>
              <a:rPr lang="en-US" i="1" dirty="0"/>
              <a:t>f</a:t>
            </a:r>
            <a:r>
              <a:rPr lang="en-US" dirty="0"/>
              <a:t> is </a:t>
            </a:r>
            <a:r>
              <a:rPr lang="en-US" b="1" dirty="0"/>
              <a:t>continuous</a:t>
            </a:r>
            <a:r>
              <a:rPr lang="en-US" dirty="0"/>
              <a:t> at </a:t>
            </a:r>
            <a:r>
              <a:rPr lang="en-US" i="1" dirty="0"/>
              <a:t>x</a:t>
            </a:r>
            <a:r>
              <a:rPr lang="en-US" dirty="0"/>
              <a:t> = </a:t>
            </a:r>
            <a:r>
              <a:rPr lang="en-US" i="1" dirty="0"/>
              <a:t>c</a:t>
            </a:r>
            <a:r>
              <a:rPr lang="en-US" dirty="0"/>
              <a:t> if and only if: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c</a:t>
            </a:r>
            <a:r>
              <a:rPr lang="en-US" dirty="0"/>
              <a:t>) is defined.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             exists.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971476"/>
              </p:ext>
            </p:extLst>
          </p:nvPr>
        </p:nvGraphicFramePr>
        <p:xfrm>
          <a:off x="8026400" y="3303373"/>
          <a:ext cx="812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Equation" r:id="rId7" imgW="812520" imgH="317160" progId="Equation.DSMT4">
                  <p:embed/>
                </p:oleObj>
              </mc:Choice>
              <mc:Fallback>
                <p:oleObj name="Equation" r:id="rId7" imgW="81252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26400" y="3303373"/>
                        <a:ext cx="8128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7678816"/>
              </p:ext>
            </p:extLst>
          </p:nvPr>
        </p:nvGraphicFramePr>
        <p:xfrm>
          <a:off x="8036612" y="3787560"/>
          <a:ext cx="1384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Equation" r:id="rId9" imgW="1384200" imgH="317160" progId="Equation.DSMT4">
                  <p:embed/>
                </p:oleObj>
              </mc:Choice>
              <mc:Fallback>
                <p:oleObj name="Equation" r:id="rId9" imgW="13842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6612" y="3787560"/>
                        <a:ext cx="1384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612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995"/>
    </mc:Choice>
    <mc:Fallback xmlns="">
      <p:transition spd="slow" advTm="13799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2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3243388"/>
              </p:ext>
            </p:extLst>
          </p:nvPr>
        </p:nvGraphicFramePr>
        <p:xfrm>
          <a:off x="1946275" y="5197475"/>
          <a:ext cx="13081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9" name="Equation" r:id="rId4" imgW="1307880" imgH="368280" progId="Equation.DSMT4">
                  <p:embed/>
                </p:oleObj>
              </mc:Choice>
              <mc:Fallback>
                <p:oleObj name="Equation" r:id="rId4" imgW="1307880" imgH="368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46275" y="5197475"/>
                        <a:ext cx="1308100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0" y="1931773"/>
            <a:ext cx="374691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function </a:t>
            </a:r>
            <a:r>
              <a:rPr lang="en-US" i="1" dirty="0"/>
              <a:t>f</a:t>
            </a:r>
            <a:r>
              <a:rPr lang="en-US" dirty="0"/>
              <a:t> is </a:t>
            </a:r>
            <a:r>
              <a:rPr lang="en-US" b="1" dirty="0"/>
              <a:t>continuous</a:t>
            </a:r>
            <a:r>
              <a:rPr lang="en-US" dirty="0"/>
              <a:t> at </a:t>
            </a:r>
            <a:r>
              <a:rPr lang="en-US" i="1" dirty="0"/>
              <a:t>x</a:t>
            </a:r>
            <a:r>
              <a:rPr lang="en-US" dirty="0"/>
              <a:t> = </a:t>
            </a:r>
            <a:r>
              <a:rPr lang="en-US" i="1" dirty="0"/>
              <a:t>c</a:t>
            </a:r>
            <a:r>
              <a:rPr lang="en-US" dirty="0"/>
              <a:t> if and only if: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c</a:t>
            </a:r>
            <a:r>
              <a:rPr lang="en-US" dirty="0"/>
              <a:t>) is defined.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             exists.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58262"/>
              </p:ext>
            </p:extLst>
          </p:nvPr>
        </p:nvGraphicFramePr>
        <p:xfrm>
          <a:off x="8026400" y="3303373"/>
          <a:ext cx="812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0" name="Equation" r:id="rId6" imgW="812520" imgH="317160" progId="Equation.DSMT4">
                  <p:embed/>
                </p:oleObj>
              </mc:Choice>
              <mc:Fallback>
                <p:oleObj name="Equation" r:id="rId6" imgW="81252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26400" y="3303373"/>
                        <a:ext cx="8128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034277"/>
              </p:ext>
            </p:extLst>
          </p:nvPr>
        </p:nvGraphicFramePr>
        <p:xfrm>
          <a:off x="8036612" y="3787560"/>
          <a:ext cx="1384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" name="Equation" r:id="rId8" imgW="1384200" imgH="317160" progId="Equation.DSMT4">
                  <p:embed/>
                </p:oleObj>
              </mc:Choice>
              <mc:Fallback>
                <p:oleObj name="Equation" r:id="rId8" imgW="13842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6612" y="3787560"/>
                        <a:ext cx="1384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 descr="P:\WCE\Website\VideoSlides\images\129.0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714500"/>
            <a:ext cx="27622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97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369"/>
    </mc:Choice>
    <mc:Fallback xmlns="">
      <p:transition spd="slow" advTm="138369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3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0400569"/>
              </p:ext>
            </p:extLst>
          </p:nvPr>
        </p:nvGraphicFramePr>
        <p:xfrm>
          <a:off x="1346200" y="5054600"/>
          <a:ext cx="24511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0" name="Equation" r:id="rId4" imgW="2450880" imgH="812520" progId="Equation.DSMT4">
                  <p:embed/>
                </p:oleObj>
              </mc:Choice>
              <mc:Fallback>
                <p:oleObj name="Equation" r:id="rId4" imgW="2450880" imgH="812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46200" y="5054600"/>
                        <a:ext cx="2451100" cy="81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0" y="1931773"/>
            <a:ext cx="374691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function </a:t>
            </a:r>
            <a:r>
              <a:rPr lang="en-US" i="1" dirty="0"/>
              <a:t>f</a:t>
            </a:r>
            <a:r>
              <a:rPr lang="en-US" dirty="0"/>
              <a:t> is </a:t>
            </a:r>
            <a:r>
              <a:rPr lang="en-US" b="1" dirty="0"/>
              <a:t>continuous</a:t>
            </a:r>
            <a:r>
              <a:rPr lang="en-US" dirty="0"/>
              <a:t> at </a:t>
            </a:r>
            <a:r>
              <a:rPr lang="en-US" i="1" dirty="0"/>
              <a:t>x</a:t>
            </a:r>
            <a:r>
              <a:rPr lang="en-US" dirty="0"/>
              <a:t> = </a:t>
            </a:r>
            <a:r>
              <a:rPr lang="en-US" i="1" dirty="0"/>
              <a:t>c</a:t>
            </a:r>
            <a:r>
              <a:rPr lang="en-US" dirty="0"/>
              <a:t> if and only if: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c</a:t>
            </a:r>
            <a:r>
              <a:rPr lang="en-US" dirty="0"/>
              <a:t>) is defined.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             exists.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58262"/>
              </p:ext>
            </p:extLst>
          </p:nvPr>
        </p:nvGraphicFramePr>
        <p:xfrm>
          <a:off x="8026400" y="3303373"/>
          <a:ext cx="812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1" name="Equation" r:id="rId6" imgW="812520" imgH="317160" progId="Equation.DSMT4">
                  <p:embed/>
                </p:oleObj>
              </mc:Choice>
              <mc:Fallback>
                <p:oleObj name="Equation" r:id="rId6" imgW="81252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26400" y="3303373"/>
                        <a:ext cx="8128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034277"/>
              </p:ext>
            </p:extLst>
          </p:nvPr>
        </p:nvGraphicFramePr>
        <p:xfrm>
          <a:off x="8036612" y="3787560"/>
          <a:ext cx="1384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2" name="Equation" r:id="rId8" imgW="1384200" imgH="317160" progId="Equation.DSMT4">
                  <p:embed/>
                </p:oleObj>
              </mc:Choice>
              <mc:Fallback>
                <p:oleObj name="Equation" r:id="rId8" imgW="13842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6612" y="3787560"/>
                        <a:ext cx="1384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2" descr="P:\WCE\Website\VideoSlides\images\129.0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714500"/>
            <a:ext cx="27622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693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791"/>
    </mc:Choice>
    <mc:Fallback xmlns="">
      <p:transition spd="slow" advTm="15179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4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750647"/>
              </p:ext>
            </p:extLst>
          </p:nvPr>
        </p:nvGraphicFramePr>
        <p:xfrm>
          <a:off x="1901825" y="5257800"/>
          <a:ext cx="12065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3" name="Equation" r:id="rId4" imgW="1206360" imgH="380880" progId="Equation.DSMT4">
                  <p:embed/>
                </p:oleObj>
              </mc:Choice>
              <mc:Fallback>
                <p:oleObj name="Equation" r:id="rId4" imgW="1206360" imgH="380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01825" y="5257800"/>
                        <a:ext cx="1206500" cy="381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0" y="1931773"/>
            <a:ext cx="374691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function </a:t>
            </a:r>
            <a:r>
              <a:rPr lang="en-US" i="1" dirty="0"/>
              <a:t>f</a:t>
            </a:r>
            <a:r>
              <a:rPr lang="en-US" dirty="0"/>
              <a:t> is </a:t>
            </a:r>
            <a:r>
              <a:rPr lang="en-US" b="1" dirty="0"/>
              <a:t>continuous</a:t>
            </a:r>
            <a:r>
              <a:rPr lang="en-US" dirty="0"/>
              <a:t> at </a:t>
            </a:r>
            <a:r>
              <a:rPr lang="en-US" i="1" dirty="0"/>
              <a:t>x</a:t>
            </a:r>
            <a:r>
              <a:rPr lang="en-US" dirty="0"/>
              <a:t> = </a:t>
            </a:r>
            <a:r>
              <a:rPr lang="en-US" i="1" dirty="0"/>
              <a:t>c</a:t>
            </a:r>
            <a:r>
              <a:rPr lang="en-US" dirty="0"/>
              <a:t> if and only if: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/>
              <a:t>c</a:t>
            </a:r>
            <a:r>
              <a:rPr lang="en-US" dirty="0"/>
              <a:t>) is defined.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             exists.</a:t>
            </a:r>
          </a:p>
          <a:p>
            <a:pPr marL="342900" indent="-342900">
              <a:spcBef>
                <a:spcPts val="1800"/>
              </a:spcBef>
              <a:buFont typeface="+mj-lt"/>
              <a:buAutoNum type="arabicPeriod"/>
            </a:pPr>
            <a:r>
              <a:rPr lang="en-US" dirty="0"/>
              <a:t>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558262"/>
              </p:ext>
            </p:extLst>
          </p:nvPr>
        </p:nvGraphicFramePr>
        <p:xfrm>
          <a:off x="8026400" y="3303373"/>
          <a:ext cx="812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4" name="Equation" r:id="rId6" imgW="812520" imgH="317160" progId="Equation.DSMT4">
                  <p:embed/>
                </p:oleObj>
              </mc:Choice>
              <mc:Fallback>
                <p:oleObj name="Equation" r:id="rId6" imgW="812520" imgH="317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26400" y="3303373"/>
                        <a:ext cx="8128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034277"/>
              </p:ext>
            </p:extLst>
          </p:nvPr>
        </p:nvGraphicFramePr>
        <p:xfrm>
          <a:off x="8036612" y="3787560"/>
          <a:ext cx="1384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5" name="Equation" r:id="rId8" imgW="1384200" imgH="317160" progId="Equation.DSMT4">
                  <p:embed/>
                </p:oleObj>
              </mc:Choice>
              <mc:Fallback>
                <p:oleObj name="Equation" r:id="rId8" imgW="1384200" imgH="317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6612" y="3787560"/>
                        <a:ext cx="1384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 descr="P:\WCE\Website\VideoSlides\images\129.01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714500"/>
            <a:ext cx="276225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73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537"/>
    </mc:Choice>
    <mc:Fallback xmlns="">
      <p:transition spd="slow" advTm="11453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What's Next</a:t>
            </a:r>
          </a:p>
        </p:txBody>
      </p:sp>
    </p:spTree>
    <p:extLst>
      <p:ext uri="{BB962C8B-B14F-4D97-AF65-F5344CB8AC3E}">
        <p14:creationId xmlns:p14="http://schemas.microsoft.com/office/powerpoint/2010/main" val="79176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48"/>
    </mc:Choice>
    <mc:Fallback xmlns="">
      <p:transition spd="slow" advTm="50848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WCE">
      <a:dk1>
        <a:sysClr val="windowText" lastClr="000000"/>
      </a:dk1>
      <a:lt1>
        <a:sysClr val="window" lastClr="FFFFFF"/>
      </a:lt1>
      <a:dk2>
        <a:srgbClr val="242852"/>
      </a:dk2>
      <a:lt2>
        <a:srgbClr val="242852"/>
      </a:lt2>
      <a:accent1>
        <a:srgbClr val="242852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3258</TotalTime>
  <Words>245</Words>
  <Application>Microsoft Office PowerPoint</Application>
  <PresentationFormat>Widescreen</PresentationFormat>
  <Paragraphs>53</Paragraphs>
  <Slides>9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Bookman Old Style</vt:lpstr>
      <vt:lpstr>Calibri</vt:lpstr>
      <vt:lpstr>Gill Sans MT</vt:lpstr>
      <vt:lpstr>Wingdings</vt:lpstr>
      <vt:lpstr>Wingdings 3</vt:lpstr>
      <vt:lpstr>Origin</vt:lpstr>
      <vt:lpstr>Equation</vt:lpstr>
      <vt:lpstr>Limits and Continuity</vt:lpstr>
      <vt:lpstr>Properties of Continuity</vt:lpstr>
      <vt:lpstr>Continuity</vt:lpstr>
      <vt:lpstr>Lemma – Continuity of Polynomials</vt:lpstr>
      <vt:lpstr>Example 1</vt:lpstr>
      <vt:lpstr>Example 2</vt:lpstr>
      <vt:lpstr>Example 3</vt:lpstr>
      <vt:lpstr>Example 4</vt:lpstr>
      <vt:lpstr>What's Next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gallen</dc:creator>
  <cp:lastModifiedBy>Allen, Gregory</cp:lastModifiedBy>
  <cp:revision>168</cp:revision>
  <cp:lastPrinted>2016-02-11T17:22:39Z</cp:lastPrinted>
  <dcterms:created xsi:type="dcterms:W3CDTF">2014-12-19T12:53:51Z</dcterms:created>
  <dcterms:modified xsi:type="dcterms:W3CDTF">2021-12-31T22:43:13Z</dcterms:modified>
</cp:coreProperties>
</file>