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281" r:id="rId2"/>
    <p:sldId id="274" r:id="rId3"/>
    <p:sldId id="282" r:id="rId4"/>
    <p:sldId id="262" r:id="rId5"/>
    <p:sldId id="283" r:id="rId6"/>
    <p:sldId id="285" r:id="rId7"/>
    <p:sldId id="28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75" autoAdjust="0"/>
  </p:normalViewPr>
  <p:slideViewPr>
    <p:cSldViewPr>
      <p:cViewPr varScale="1">
        <p:scale>
          <a:sx n="63" d="100"/>
          <a:sy n="63" d="100"/>
        </p:scale>
        <p:origin x="135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8F33C9-BE12-4E8B-BD29-6115858F1AD9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687F5-9F52-40C2-A018-477303622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4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48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3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3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3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3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3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Rectangle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Rectangle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Rectangle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Limits and Continuity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Continuity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73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8"/>
    </mc:Choice>
    <mc:Fallback xmlns="">
      <p:transition spd="slow" advTm="168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Graphs with Problems (and One without)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1" y="3921127"/>
            <a:ext cx="3800769" cy="22824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1396741"/>
            <a:ext cx="3558120" cy="21367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1122" y="1396740"/>
            <a:ext cx="3561278" cy="2136767"/>
          </a:xfrm>
          <a:prstGeom prst="rect">
            <a:avLst/>
          </a:prstGeom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86199"/>
            <a:ext cx="3803386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77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728"/>
    </mc:Choice>
    <mc:Fallback xmlns="">
      <p:transition spd="slow" advTm="25372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Definition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295400"/>
            <a:ext cx="645093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A function </a:t>
            </a:r>
            <a:r>
              <a:rPr lang="en-US" sz="2500" i="1" dirty="0"/>
              <a:t>f</a:t>
            </a:r>
            <a:r>
              <a:rPr lang="en-US" sz="2500" dirty="0"/>
              <a:t> is </a:t>
            </a:r>
            <a:r>
              <a:rPr lang="en-US" sz="2500" b="1" dirty="0"/>
              <a:t>continuous</a:t>
            </a:r>
            <a:r>
              <a:rPr lang="en-US" sz="2500" dirty="0"/>
              <a:t> at </a:t>
            </a:r>
            <a:r>
              <a:rPr lang="en-US" sz="2500" i="1" dirty="0"/>
              <a:t>x</a:t>
            </a:r>
            <a:r>
              <a:rPr lang="en-US" sz="2500" dirty="0"/>
              <a:t> = </a:t>
            </a:r>
            <a:r>
              <a:rPr lang="en-US" sz="2500" i="1" dirty="0"/>
              <a:t>c</a:t>
            </a:r>
            <a:r>
              <a:rPr lang="en-US" sz="2500" dirty="0"/>
              <a:t> if and only if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8606758"/>
              </p:ext>
            </p:extLst>
          </p:nvPr>
        </p:nvGraphicFramePr>
        <p:xfrm>
          <a:off x="5105400" y="1915874"/>
          <a:ext cx="2209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6" name="Equation" r:id="rId4" imgW="2209680" imgH="482400" progId="Equation.DSMT4">
                  <p:embed/>
                </p:oleObj>
              </mc:Choice>
              <mc:Fallback>
                <p:oleObj name="Equation" r:id="rId4" imgW="2209680" imgH="4824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915874"/>
                        <a:ext cx="2209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9601" y="2819400"/>
            <a:ext cx="11049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A function </a:t>
            </a:r>
            <a:r>
              <a:rPr lang="en-US" sz="2500" i="1" dirty="0"/>
              <a:t>f</a:t>
            </a:r>
            <a:r>
              <a:rPr lang="en-US" sz="2500" dirty="0"/>
              <a:t> is </a:t>
            </a:r>
            <a:r>
              <a:rPr lang="en-US" sz="2500" b="1" dirty="0"/>
              <a:t>right-continuous</a:t>
            </a:r>
            <a:r>
              <a:rPr lang="en-US" sz="2500" dirty="0"/>
              <a:t> </a:t>
            </a:r>
            <a:r>
              <a:rPr lang="en-US" sz="2500" b="1" dirty="0"/>
              <a:t>at </a:t>
            </a:r>
            <a:r>
              <a:rPr lang="en-US" sz="2500" b="1" i="1" dirty="0"/>
              <a:t>x</a:t>
            </a:r>
            <a:r>
              <a:rPr lang="en-US" sz="2500" b="1" dirty="0"/>
              <a:t> = </a:t>
            </a:r>
            <a:r>
              <a:rPr lang="en-US" sz="2500" b="1" i="1" dirty="0"/>
              <a:t>c</a:t>
            </a:r>
            <a:r>
              <a:rPr lang="en-US" sz="2500" b="1" dirty="0"/>
              <a:t> (or continuous from the right) </a:t>
            </a:r>
            <a:r>
              <a:rPr lang="en-US" sz="2500" dirty="0"/>
              <a:t>if and only if</a:t>
            </a:r>
          </a:p>
          <a:p>
            <a:endParaRPr lang="en-US" sz="25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675639"/>
              </p:ext>
            </p:extLst>
          </p:nvPr>
        </p:nvGraphicFramePr>
        <p:xfrm>
          <a:off x="5035550" y="3805545"/>
          <a:ext cx="2349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7" name="Equation" r:id="rId6" imgW="2349360" imgH="520560" progId="Equation.DSMT4">
                  <p:embed/>
                </p:oleObj>
              </mc:Choice>
              <mc:Fallback>
                <p:oleObj name="Equation" r:id="rId6" imgW="2349360" imgH="520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5550" y="3805545"/>
                        <a:ext cx="23495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9600" y="4741555"/>
            <a:ext cx="11049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A function </a:t>
            </a:r>
            <a:r>
              <a:rPr lang="en-US" sz="2500" i="1" dirty="0"/>
              <a:t>f</a:t>
            </a:r>
            <a:r>
              <a:rPr lang="en-US" sz="2500" dirty="0"/>
              <a:t> is </a:t>
            </a:r>
            <a:r>
              <a:rPr lang="en-US" sz="2500" b="1" dirty="0"/>
              <a:t>left-continuous</a:t>
            </a:r>
            <a:r>
              <a:rPr lang="en-US" sz="2500" dirty="0"/>
              <a:t> </a:t>
            </a:r>
            <a:r>
              <a:rPr lang="en-US" sz="2500" b="1" dirty="0"/>
              <a:t>at </a:t>
            </a:r>
            <a:r>
              <a:rPr lang="en-US" sz="2500" b="1" i="1" dirty="0"/>
              <a:t>x</a:t>
            </a:r>
            <a:r>
              <a:rPr lang="en-US" sz="2500" b="1" dirty="0"/>
              <a:t> = </a:t>
            </a:r>
            <a:r>
              <a:rPr lang="en-US" sz="2500" b="1" i="1" dirty="0"/>
              <a:t>c</a:t>
            </a:r>
            <a:r>
              <a:rPr lang="en-US" sz="2500" b="1" dirty="0"/>
              <a:t> (or continuous from the left) </a:t>
            </a:r>
            <a:r>
              <a:rPr lang="en-US" sz="2500" dirty="0"/>
              <a:t>if and only if</a:t>
            </a:r>
          </a:p>
          <a:p>
            <a:endParaRPr lang="en-US" sz="25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068666"/>
              </p:ext>
            </p:extLst>
          </p:nvPr>
        </p:nvGraphicFramePr>
        <p:xfrm>
          <a:off x="5035549" y="5740400"/>
          <a:ext cx="23495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8" name="Equation" r:id="rId8" imgW="2349360" imgH="495000" progId="Equation.DSMT4">
                  <p:embed/>
                </p:oleObj>
              </mc:Choice>
              <mc:Fallback>
                <p:oleObj name="Equation" r:id="rId8" imgW="234936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5549" y="5740400"/>
                        <a:ext cx="23495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592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907"/>
    </mc:Choice>
    <mc:Fallback xmlns="">
      <p:transition spd="slow" advTm="12390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the Definition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295400"/>
            <a:ext cx="652146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A function </a:t>
            </a:r>
            <a:r>
              <a:rPr lang="en-US" sz="2500" i="1" dirty="0"/>
              <a:t>f</a:t>
            </a:r>
            <a:r>
              <a:rPr lang="en-US" sz="2500" dirty="0"/>
              <a:t> is </a:t>
            </a:r>
            <a:r>
              <a:rPr lang="en-US" sz="2500" b="1" dirty="0"/>
              <a:t>continuous</a:t>
            </a:r>
            <a:r>
              <a:rPr lang="en-US" sz="2500" dirty="0"/>
              <a:t> at </a:t>
            </a:r>
            <a:r>
              <a:rPr lang="en-US" sz="2500" i="1" dirty="0"/>
              <a:t>x</a:t>
            </a:r>
            <a:r>
              <a:rPr lang="en-US" sz="2500" dirty="0"/>
              <a:t> = </a:t>
            </a:r>
            <a:r>
              <a:rPr lang="en-US" sz="2500" i="1" dirty="0"/>
              <a:t>c</a:t>
            </a:r>
            <a:r>
              <a:rPr lang="en-US" sz="2500" dirty="0"/>
              <a:t> if and only if:</a:t>
            </a:r>
          </a:p>
          <a:p>
            <a:endParaRPr lang="en-US" sz="2500" dirty="0"/>
          </a:p>
          <a:p>
            <a:pPr marL="342900" indent="-342900">
              <a:buFont typeface="+mj-lt"/>
              <a:buAutoNum type="arabicPeriod"/>
            </a:pPr>
            <a:r>
              <a:rPr lang="en-US" sz="2500" dirty="0"/>
              <a:t> </a:t>
            </a:r>
            <a:r>
              <a:rPr lang="en-US" sz="2500" i="1" dirty="0"/>
              <a:t>f</a:t>
            </a:r>
            <a:r>
              <a:rPr lang="en-US" sz="2500" dirty="0"/>
              <a:t>(</a:t>
            </a:r>
            <a:r>
              <a:rPr lang="en-US" sz="2500" i="1" dirty="0"/>
              <a:t>c</a:t>
            </a:r>
            <a:r>
              <a:rPr lang="en-US" sz="2500" dirty="0"/>
              <a:t>) is defined.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sz="2500" dirty="0"/>
              <a:t>               exists.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sz="2500" dirty="0"/>
              <a:t> </a:t>
            </a:r>
          </a:p>
          <a:p>
            <a:pPr marL="342900" indent="-342900">
              <a:buFont typeface="+mj-lt"/>
              <a:buAutoNum type="arabicPeriod"/>
            </a:pPr>
            <a:endParaRPr lang="en-US" sz="25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524661"/>
              </p:ext>
            </p:extLst>
          </p:nvPr>
        </p:nvGraphicFramePr>
        <p:xfrm>
          <a:off x="1103753" y="2687778"/>
          <a:ext cx="1231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3" name="Equation" r:id="rId4" imgW="1231560" imgH="482400" progId="Equation.DSMT4">
                  <p:embed/>
                </p:oleObj>
              </mc:Choice>
              <mc:Fallback>
                <p:oleObj name="Equation" r:id="rId4" imgW="12315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3753" y="2687778"/>
                        <a:ext cx="12319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206395"/>
              </p:ext>
            </p:extLst>
          </p:nvPr>
        </p:nvGraphicFramePr>
        <p:xfrm>
          <a:off x="1094713" y="3282697"/>
          <a:ext cx="2209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4" name="Equation" r:id="rId6" imgW="2209680" imgH="482400" progId="Equation.DSMT4">
                  <p:embed/>
                </p:oleObj>
              </mc:Choice>
              <mc:Fallback>
                <p:oleObj name="Equation" r:id="rId6" imgW="2209680" imgH="4824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4713" y="3282697"/>
                        <a:ext cx="2209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185" y="2286000"/>
            <a:ext cx="4812135" cy="2895600"/>
          </a:xfrm>
          <a:prstGeom prst="rect">
            <a:avLst/>
          </a:prstGeom>
          <a:noFill/>
        </p:spPr>
      </p:pic>
      <p:sp>
        <p:nvSpPr>
          <p:cNvPr id="9" name="Oval 8"/>
          <p:cNvSpPr/>
          <p:nvPr/>
        </p:nvSpPr>
        <p:spPr>
          <a:xfrm>
            <a:off x="9253537" y="3267074"/>
            <a:ext cx="66675" cy="66675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9253536" y="2590800"/>
            <a:ext cx="66675" cy="66675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038975" y="4129086"/>
            <a:ext cx="66675" cy="66675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6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812"/>
    </mc:Choice>
    <mc:Fallback xmlns="">
      <p:transition spd="slow" advTm="19281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 on Intervals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1" y="1295400"/>
            <a:ext cx="10972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A function is continuous on an open interval if it's continuous at every point on the interval.  A function is continuous on a closed interval, [</a:t>
            </a:r>
            <a:r>
              <a:rPr lang="en-US" sz="2500" i="1" dirty="0"/>
              <a:t>a</a:t>
            </a:r>
            <a:r>
              <a:rPr lang="en-US" sz="2500" dirty="0"/>
              <a:t>, </a:t>
            </a:r>
            <a:r>
              <a:rPr lang="en-US" sz="2500" i="1" dirty="0"/>
              <a:t>b</a:t>
            </a:r>
            <a:r>
              <a:rPr lang="en-US" sz="2500" dirty="0"/>
              <a:t>], if it's continuous on every point in the interior of the interval, left continuous at </a:t>
            </a:r>
            <a:r>
              <a:rPr lang="en-US" sz="2500" i="1" dirty="0"/>
              <a:t>a</a:t>
            </a:r>
            <a:r>
              <a:rPr lang="en-US" sz="2500" dirty="0"/>
              <a:t> and right continuous at </a:t>
            </a:r>
            <a:r>
              <a:rPr lang="en-US" sz="2500" i="1" dirty="0"/>
              <a:t>b</a:t>
            </a:r>
            <a:r>
              <a:rPr lang="en-US" sz="2500" dirty="0"/>
              <a:t>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160665" y="2971800"/>
            <a:ext cx="4812135" cy="2895600"/>
            <a:chOff x="5749185" y="2743200"/>
            <a:chExt cx="4812135" cy="2895600"/>
          </a:xfrm>
        </p:grpSpPr>
        <p:grpSp>
          <p:nvGrpSpPr>
            <p:cNvPr id="3" name="Group 2"/>
            <p:cNvGrpSpPr/>
            <p:nvPr/>
          </p:nvGrpSpPr>
          <p:grpSpPr>
            <a:xfrm>
              <a:off x="5749185" y="2743200"/>
              <a:ext cx="4812135" cy="2895600"/>
              <a:chOff x="5749185" y="2286000"/>
              <a:chExt cx="4812135" cy="2895600"/>
            </a:xfrm>
          </p:grpSpPr>
          <p:pic>
            <p:nvPicPr>
              <p:cNvPr id="8" name="Picture 7"/>
              <p:cNvPicPr/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49185" y="2286000"/>
                <a:ext cx="4812135" cy="2895600"/>
              </a:xfrm>
              <a:prstGeom prst="rect">
                <a:avLst/>
              </a:prstGeom>
              <a:noFill/>
            </p:spPr>
          </p:pic>
          <p:sp>
            <p:nvSpPr>
              <p:cNvPr id="9" name="Oval 8"/>
              <p:cNvSpPr/>
              <p:nvPr/>
            </p:nvSpPr>
            <p:spPr>
              <a:xfrm>
                <a:off x="9253537" y="3267074"/>
                <a:ext cx="66675" cy="6667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7038975" y="4129086"/>
                <a:ext cx="66675" cy="6667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10" name="Oval 9"/>
            <p:cNvSpPr/>
            <p:nvPr/>
          </p:nvSpPr>
          <p:spPr>
            <a:xfrm>
              <a:off x="9253536" y="3209925"/>
              <a:ext cx="66675" cy="66675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017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148"/>
    </mc:Choice>
    <mc:Fallback xmlns="">
      <p:transition spd="slow" advTm="16314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1" y="1295400"/>
            <a:ext cx="109728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A </a:t>
            </a:r>
            <a:r>
              <a:rPr lang="en-US" sz="2500" b="1" dirty="0"/>
              <a:t>continuous function</a:t>
            </a:r>
            <a:r>
              <a:rPr lang="en-US" sz="2500" dirty="0"/>
              <a:t> is one that's continuous at every point in its domain.  A function that's discontinuous at one ore more points of its domain is called </a:t>
            </a:r>
            <a:r>
              <a:rPr lang="en-US" sz="2500" b="1" dirty="0"/>
              <a:t>discontinuous</a:t>
            </a:r>
            <a:r>
              <a:rPr lang="en-US" sz="2500" dirty="0"/>
              <a:t>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545" y="2895600"/>
            <a:ext cx="4850856" cy="29130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507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441"/>
    </mc:Choice>
    <mc:Fallback xmlns="">
      <p:transition spd="slow" advTm="2774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What's Next?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80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844"/>
    </mc:Choice>
    <mc:Fallback xmlns="">
      <p:transition spd="slow" advTm="28844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6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WCE">
      <a:dk1>
        <a:sysClr val="windowText" lastClr="000000"/>
      </a:dk1>
      <a:lt1>
        <a:sysClr val="window" lastClr="FFFFFF"/>
      </a:lt1>
      <a:dk2>
        <a:srgbClr val="242852"/>
      </a:dk2>
      <a:lt2>
        <a:srgbClr val="242852"/>
      </a:lt2>
      <a:accent1>
        <a:srgbClr val="242852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3088</TotalTime>
  <Words>195</Words>
  <Application>Microsoft Office PowerPoint</Application>
  <PresentationFormat>Widescreen</PresentationFormat>
  <Paragraphs>24</Paragraphs>
  <Slides>7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Bookman Old Style</vt:lpstr>
      <vt:lpstr>Calibri</vt:lpstr>
      <vt:lpstr>Gill Sans MT</vt:lpstr>
      <vt:lpstr>Wingdings</vt:lpstr>
      <vt:lpstr>Wingdings 3</vt:lpstr>
      <vt:lpstr>Origin</vt:lpstr>
      <vt:lpstr>Equation</vt:lpstr>
      <vt:lpstr>Limits and Continuity</vt:lpstr>
      <vt:lpstr>Graphs with Problems (and One without)</vt:lpstr>
      <vt:lpstr>The Definition</vt:lpstr>
      <vt:lpstr>Applying the Definition</vt:lpstr>
      <vt:lpstr>Continuity on Intervals</vt:lpstr>
      <vt:lpstr>Continuous Functions</vt:lpstr>
      <vt:lpstr>What's Next?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gallen</dc:creator>
  <cp:lastModifiedBy>Allen, Gregory</cp:lastModifiedBy>
  <cp:revision>134</cp:revision>
  <cp:lastPrinted>2016-02-11T17:22:39Z</cp:lastPrinted>
  <dcterms:created xsi:type="dcterms:W3CDTF">2014-12-19T12:53:51Z</dcterms:created>
  <dcterms:modified xsi:type="dcterms:W3CDTF">2021-12-31T22:37:06Z</dcterms:modified>
</cp:coreProperties>
</file>