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8"/>
  </p:notesMasterIdLst>
  <p:sldIdLst>
    <p:sldId id="256" r:id="rId2"/>
    <p:sldId id="324" r:id="rId3"/>
    <p:sldId id="320" r:id="rId4"/>
    <p:sldId id="337" r:id="rId5"/>
    <p:sldId id="338" r:id="rId6"/>
    <p:sldId id="33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80898" autoAdjust="0"/>
  </p:normalViewPr>
  <p:slideViewPr>
    <p:cSldViewPr>
      <p:cViewPr varScale="1">
        <p:scale>
          <a:sx n="114" d="100"/>
          <a:sy n="114" d="100"/>
        </p:scale>
        <p:origin x="668" y="6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15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8017F1-2018-4368-A867-A6CCC23DD077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A18FC1-7B28-4B84-A6A6-B15D955E8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655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077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41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413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413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413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38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3" y="2857501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1" y="2922758"/>
            <a:ext cx="3733801" cy="14401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1" y="3086375"/>
            <a:ext cx="3733801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3123302"/>
            <a:ext cx="1965960" cy="13716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3149679"/>
            <a:ext cx="1965960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2971800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304573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2737246"/>
            <a:ext cx="9144000" cy="18312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" y="2756646"/>
            <a:ext cx="9144001" cy="10550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2732318"/>
            <a:ext cx="2729950" cy="1863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2776275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801416"/>
            <a:ext cx="8458200" cy="1102519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2924953"/>
            <a:ext cx="4953000" cy="131445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3154680"/>
            <a:ext cx="960120" cy="342900"/>
          </a:xfrm>
        </p:spPr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3153966"/>
            <a:ext cx="12954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852"/>
            <a:ext cx="747712" cy="27432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857250"/>
            <a:ext cx="1905000" cy="41148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7250"/>
            <a:ext cx="6248400" cy="41148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485901"/>
            <a:ext cx="7772400" cy="1021556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25316"/>
            <a:ext cx="7772400" cy="1132284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57250"/>
            <a:ext cx="8382000" cy="802386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83728"/>
            <a:ext cx="4041648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6" y="1683728"/>
            <a:ext cx="4041775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031389"/>
            <a:ext cx="4041648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5" y="2031389"/>
            <a:ext cx="4041775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2386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459486"/>
            <a:ext cx="957264" cy="342900"/>
          </a:xfrm>
        </p:spPr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459486"/>
            <a:ext cx="132588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1704"/>
            <a:ext cx="762000" cy="274320"/>
          </a:xfrm>
        </p:spPr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826478"/>
            <a:ext cx="3383280" cy="658368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1508045"/>
            <a:ext cx="3383280" cy="346329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582215"/>
            <a:ext cx="5102352" cy="43891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5" y="831870"/>
            <a:ext cx="586803" cy="3511228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857250"/>
            <a:ext cx="4572000" cy="3429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2455731"/>
            <a:ext cx="2590800" cy="1887367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275114"/>
            <a:ext cx="9144000" cy="6330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232997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1" y="231207"/>
            <a:ext cx="9144001" cy="6858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3" y="270185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1" y="330085"/>
            <a:ext cx="3733801" cy="135026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373128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44170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1501"/>
            <a:ext cx="57626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1501"/>
            <a:ext cx="27432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1501"/>
            <a:ext cx="9144" cy="466344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1501"/>
            <a:ext cx="27432" cy="466344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285"/>
            <a:ext cx="54864" cy="438912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285"/>
            <a:ext cx="9144" cy="438912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01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87068"/>
            <a:ext cx="8229600" cy="324383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459486"/>
            <a:ext cx="957264" cy="3429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459486"/>
            <a:ext cx="1325880" cy="3429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1704"/>
            <a:ext cx="762000" cy="27432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01416"/>
            <a:ext cx="8458200" cy="1102519"/>
          </a:xfrm>
        </p:spPr>
        <p:txBody>
          <a:bodyPr/>
          <a:lstStyle/>
          <a:p>
            <a:r>
              <a:rPr lang="en-US" dirty="0"/>
              <a:t>Graphing Polynomials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924953"/>
            <a:ext cx="5410200" cy="1314450"/>
          </a:xfrm>
        </p:spPr>
        <p:txBody>
          <a:bodyPr/>
          <a:lstStyle/>
          <a:p>
            <a:r>
              <a:rPr lang="en-US" dirty="0"/>
              <a:t>The Rational Root Theorem (Derived)</a:t>
            </a:r>
          </a:p>
        </p:txBody>
      </p:sp>
    </p:spTree>
    <p:extLst>
      <p:ext uri="{BB962C8B-B14F-4D97-AF65-F5344CB8AC3E}">
        <p14:creationId xmlns:p14="http://schemas.microsoft.com/office/powerpoint/2010/main" val="2516704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9550"/>
            <a:ext cx="8229600" cy="800100"/>
          </a:xfrm>
        </p:spPr>
        <p:txBody>
          <a:bodyPr/>
          <a:lstStyle/>
          <a:p>
            <a:r>
              <a:rPr lang="en-US" dirty="0"/>
              <a:t>The Rational Root Theorem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1200150"/>
            <a:ext cx="1903085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End behavior</a:t>
            </a:r>
            <a:endParaRPr lang="en-US" dirty="0"/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Roots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Multiplicity</a:t>
            </a:r>
          </a:p>
        </p:txBody>
      </p:sp>
    </p:spTree>
    <p:extLst>
      <p:ext uri="{BB962C8B-B14F-4D97-AF65-F5344CB8AC3E}">
        <p14:creationId xmlns:p14="http://schemas.microsoft.com/office/powerpoint/2010/main" val="3472135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9550"/>
            <a:ext cx="8229600" cy="800100"/>
          </a:xfrm>
        </p:spPr>
        <p:txBody>
          <a:bodyPr/>
          <a:lstStyle/>
          <a:p>
            <a:r>
              <a:rPr lang="en-US" dirty="0"/>
              <a:t>The Rational Root Theorem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BF5393-4361-463F-A4D1-84ADA5F4808D}"/>
              </a:ext>
            </a:extLst>
          </p:cNvPr>
          <p:cNvSpPr txBox="1"/>
          <p:nvPr/>
        </p:nvSpPr>
        <p:spPr>
          <a:xfrm>
            <a:off x="76200" y="987445"/>
            <a:ext cx="889536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Suppose </a:t>
            </a:r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is a polynomial with integer coefficients.  Then every rational root </a:t>
            </a:r>
            <a:r>
              <a:rPr lang="en-US" i="1" dirty="0"/>
              <a:t>p</a:t>
            </a:r>
            <a:r>
              <a:rPr lang="en-US" dirty="0"/>
              <a:t> / </a:t>
            </a:r>
            <a:r>
              <a:rPr lang="en-US" i="1" dirty="0"/>
              <a:t>q</a:t>
            </a:r>
            <a:r>
              <a:rPr lang="en-US" dirty="0"/>
              <a:t>, written in lowest terms, meets two conditions:</a:t>
            </a:r>
          </a:p>
          <a:p>
            <a:pPr marL="800100" lvl="1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dirty="0"/>
              <a:t> is a factor of the constant term, </a:t>
            </a:r>
            <a:r>
              <a:rPr lang="en-US" i="1" dirty="0"/>
              <a:t>a</a:t>
            </a:r>
            <a:r>
              <a:rPr lang="en-US" baseline="-25000" dirty="0"/>
              <a:t>0</a:t>
            </a:r>
          </a:p>
          <a:p>
            <a:pPr marL="800100" lvl="1" indent="-342900">
              <a:spcAft>
                <a:spcPts val="1200"/>
              </a:spcAft>
              <a:buFont typeface="+mj-lt"/>
              <a:buAutoNum type="arabicPeriod"/>
            </a:pPr>
            <a:r>
              <a:rPr lang="en-US" baseline="-25000" dirty="0"/>
              <a:t> </a:t>
            </a:r>
            <a:r>
              <a:rPr lang="en-US" i="1" dirty="0"/>
              <a:t>q</a:t>
            </a:r>
            <a:r>
              <a:rPr lang="en-US" dirty="0"/>
              <a:t> is a factor of the leading coefficient, </a:t>
            </a:r>
            <a:r>
              <a:rPr lang="en-US" i="1" dirty="0"/>
              <a:t>a</a:t>
            </a:r>
            <a:r>
              <a:rPr lang="en-US" i="1" baseline="-25000" dirty="0"/>
              <a:t>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194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9550"/>
            <a:ext cx="8229600" cy="800100"/>
          </a:xfrm>
        </p:spPr>
        <p:txBody>
          <a:bodyPr/>
          <a:lstStyle/>
          <a:p>
            <a:r>
              <a:rPr lang="en-US" dirty="0"/>
              <a:t>The Rational Root Theorem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BF5393-4361-463F-A4D1-84ADA5F4808D}"/>
              </a:ext>
            </a:extLst>
          </p:cNvPr>
          <p:cNvSpPr txBox="1"/>
          <p:nvPr/>
        </p:nvSpPr>
        <p:spPr>
          <a:xfrm>
            <a:off x="76200" y="987445"/>
            <a:ext cx="889536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1400" dirty="0"/>
              <a:t>Suppose </a:t>
            </a:r>
            <a:r>
              <a:rPr lang="en-US" sz="1400" i="1" dirty="0"/>
              <a:t>p</a:t>
            </a:r>
            <a:r>
              <a:rPr lang="en-US" sz="1400" dirty="0"/>
              <a:t>(</a:t>
            </a:r>
            <a:r>
              <a:rPr lang="en-US" sz="1400" i="1" dirty="0"/>
              <a:t>x</a:t>
            </a:r>
            <a:r>
              <a:rPr lang="en-US" sz="1400" dirty="0"/>
              <a:t>) is a polynomial with integer coefficients.  Then every rational root </a:t>
            </a:r>
            <a:r>
              <a:rPr lang="en-US" sz="1400" i="1" dirty="0"/>
              <a:t>p</a:t>
            </a:r>
            <a:r>
              <a:rPr lang="en-US" sz="1400" dirty="0"/>
              <a:t> / </a:t>
            </a:r>
            <a:r>
              <a:rPr lang="en-US" sz="1400" i="1" dirty="0"/>
              <a:t>q</a:t>
            </a:r>
            <a:r>
              <a:rPr lang="en-US" sz="1400" dirty="0"/>
              <a:t>, written in lowest terms, meets two conditions:</a:t>
            </a:r>
          </a:p>
          <a:p>
            <a:pPr marL="800100" lvl="1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400" dirty="0"/>
              <a:t> </a:t>
            </a:r>
            <a:r>
              <a:rPr lang="en-US" sz="1400" i="1" dirty="0"/>
              <a:t>p</a:t>
            </a:r>
            <a:r>
              <a:rPr lang="en-US" sz="1400" dirty="0"/>
              <a:t> is a factor of the constant term, </a:t>
            </a:r>
            <a:r>
              <a:rPr lang="en-US" sz="1400" i="1" dirty="0"/>
              <a:t>a</a:t>
            </a:r>
            <a:r>
              <a:rPr lang="en-US" sz="1400" baseline="-25000" dirty="0"/>
              <a:t>0</a:t>
            </a:r>
          </a:p>
          <a:p>
            <a:pPr marL="800100" lvl="1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400" baseline="-25000" dirty="0"/>
              <a:t> </a:t>
            </a:r>
            <a:r>
              <a:rPr lang="en-US" sz="1400" i="1" dirty="0"/>
              <a:t>q</a:t>
            </a:r>
            <a:r>
              <a:rPr lang="en-US" sz="1400" dirty="0"/>
              <a:t> is a factor of the leading coefficient, </a:t>
            </a:r>
            <a:r>
              <a:rPr lang="en-US" sz="1400" i="1" dirty="0"/>
              <a:t>a</a:t>
            </a:r>
            <a:r>
              <a:rPr lang="en-US" sz="1400" i="1" baseline="-25000" dirty="0"/>
              <a:t>n</a:t>
            </a:r>
            <a:endParaRPr lang="en-US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BF5393-4361-463F-A4D1-84ADA5F4808D}"/>
              </a:ext>
            </a:extLst>
          </p:cNvPr>
          <p:cNvSpPr txBox="1"/>
          <p:nvPr/>
        </p:nvSpPr>
        <p:spPr>
          <a:xfrm>
            <a:off x="194144" y="2495550"/>
            <a:ext cx="8895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i="1" dirty="0" err="1"/>
              <a:t>a</a:t>
            </a:r>
            <a:r>
              <a:rPr lang="en-US" i="1" baseline="-25000" dirty="0" err="1"/>
              <a:t>n</a:t>
            </a:r>
            <a:r>
              <a:rPr lang="en-US" i="1" dirty="0" err="1"/>
              <a:t>x</a:t>
            </a:r>
            <a:r>
              <a:rPr lang="en-US" i="1" baseline="30000" dirty="0" err="1"/>
              <a:t>n</a:t>
            </a:r>
            <a:r>
              <a:rPr lang="en-US" dirty="0"/>
              <a:t> + </a:t>
            </a:r>
            <a:r>
              <a:rPr lang="en-US" i="1" dirty="0"/>
              <a:t>a</a:t>
            </a:r>
            <a:r>
              <a:rPr lang="en-US" i="1" baseline="-25000" dirty="0"/>
              <a:t>n</a:t>
            </a:r>
            <a:r>
              <a:rPr lang="en-US" baseline="-25000" dirty="0"/>
              <a:t> - 1</a:t>
            </a:r>
            <a:r>
              <a:rPr lang="en-US" i="1" dirty="0"/>
              <a:t>x</a:t>
            </a:r>
            <a:r>
              <a:rPr lang="en-US" i="1" baseline="30000" dirty="0"/>
              <a:t>n</a:t>
            </a:r>
            <a:r>
              <a:rPr lang="en-US" baseline="30000" dirty="0"/>
              <a:t> - 1</a:t>
            </a:r>
            <a:r>
              <a:rPr lang="en-US" dirty="0"/>
              <a:t> + </a:t>
            </a:r>
            <a:r>
              <a:rPr lang="en-US" i="1" dirty="0"/>
              <a:t>a</a:t>
            </a:r>
            <a:r>
              <a:rPr lang="en-US" i="1" baseline="-25000" dirty="0"/>
              <a:t>n</a:t>
            </a:r>
            <a:r>
              <a:rPr lang="en-US" baseline="-25000" dirty="0"/>
              <a:t> - 2</a:t>
            </a:r>
            <a:r>
              <a:rPr lang="en-US" i="1" dirty="0"/>
              <a:t>x</a:t>
            </a:r>
            <a:r>
              <a:rPr lang="en-US" i="1" baseline="30000" dirty="0"/>
              <a:t>n</a:t>
            </a:r>
            <a:r>
              <a:rPr lang="en-US" baseline="30000" dirty="0"/>
              <a:t> - 2</a:t>
            </a:r>
            <a:r>
              <a:rPr lang="en-US" dirty="0"/>
              <a:t> + . . . + 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a</a:t>
            </a:r>
            <a:r>
              <a:rPr lang="en-US" baseline="-25000" dirty="0"/>
              <a:t>0</a:t>
            </a:r>
            <a:r>
              <a:rPr lang="en-US" dirty="0"/>
              <a:t> = 0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228350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9550"/>
            <a:ext cx="8229600" cy="800100"/>
          </a:xfrm>
        </p:spPr>
        <p:txBody>
          <a:bodyPr/>
          <a:lstStyle/>
          <a:p>
            <a:r>
              <a:rPr lang="en-US" dirty="0"/>
              <a:t>The Rational Root Theorem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BF5393-4361-463F-A4D1-84ADA5F4808D}"/>
              </a:ext>
            </a:extLst>
          </p:cNvPr>
          <p:cNvSpPr txBox="1"/>
          <p:nvPr/>
        </p:nvSpPr>
        <p:spPr>
          <a:xfrm>
            <a:off x="76200" y="987445"/>
            <a:ext cx="889536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1400" dirty="0"/>
              <a:t>Suppose </a:t>
            </a:r>
            <a:r>
              <a:rPr lang="en-US" sz="1400" i="1" dirty="0"/>
              <a:t>p</a:t>
            </a:r>
            <a:r>
              <a:rPr lang="en-US" sz="1400" dirty="0"/>
              <a:t>(</a:t>
            </a:r>
            <a:r>
              <a:rPr lang="en-US" sz="1400" i="1" dirty="0"/>
              <a:t>x</a:t>
            </a:r>
            <a:r>
              <a:rPr lang="en-US" sz="1400" dirty="0"/>
              <a:t>) is a polynomial with integer coefficients.  Then every rational root </a:t>
            </a:r>
            <a:r>
              <a:rPr lang="en-US" sz="1400" i="1" dirty="0"/>
              <a:t>p</a:t>
            </a:r>
            <a:r>
              <a:rPr lang="en-US" sz="1400" dirty="0"/>
              <a:t> / </a:t>
            </a:r>
            <a:r>
              <a:rPr lang="en-US" sz="1400" i="1" dirty="0"/>
              <a:t>q</a:t>
            </a:r>
            <a:r>
              <a:rPr lang="en-US" sz="1400" dirty="0"/>
              <a:t>, written in lowest terms, meets two conditions:</a:t>
            </a:r>
          </a:p>
          <a:p>
            <a:pPr marL="800100" lvl="1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400" dirty="0"/>
              <a:t> </a:t>
            </a:r>
            <a:r>
              <a:rPr lang="en-US" sz="1400" i="1" dirty="0"/>
              <a:t>p</a:t>
            </a:r>
            <a:r>
              <a:rPr lang="en-US" sz="1400" dirty="0"/>
              <a:t> is a factor of the constant term, </a:t>
            </a:r>
            <a:r>
              <a:rPr lang="en-US" sz="1400" i="1" dirty="0"/>
              <a:t>a</a:t>
            </a:r>
            <a:r>
              <a:rPr lang="en-US" sz="1400" baseline="-25000" dirty="0"/>
              <a:t>0</a:t>
            </a:r>
          </a:p>
          <a:p>
            <a:pPr marL="800100" lvl="1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400" baseline="-25000" dirty="0"/>
              <a:t> </a:t>
            </a:r>
            <a:r>
              <a:rPr lang="en-US" sz="1400" i="1" dirty="0"/>
              <a:t>q</a:t>
            </a:r>
            <a:r>
              <a:rPr lang="en-US" sz="1400" dirty="0"/>
              <a:t> is a factor of the leading coefficient, </a:t>
            </a:r>
            <a:r>
              <a:rPr lang="en-US" sz="1400" i="1" dirty="0"/>
              <a:t>a</a:t>
            </a:r>
            <a:r>
              <a:rPr lang="en-US" sz="1400" i="1" baseline="-25000" dirty="0"/>
              <a:t>n</a:t>
            </a:r>
            <a:endParaRPr lang="en-US" sz="1400" dirty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7B07BDF8-BE57-4B0C-B914-F723E0CAFF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2463313"/>
              </p:ext>
            </p:extLst>
          </p:nvPr>
        </p:nvGraphicFramePr>
        <p:xfrm>
          <a:off x="2165350" y="2495550"/>
          <a:ext cx="4813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813200" imgH="330120" progId="Equation.DSMT4">
                  <p:embed/>
                </p:oleObj>
              </mc:Choice>
              <mc:Fallback>
                <p:oleObj name="Equation" r:id="rId3" imgW="4813200" imgH="330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65350" y="2495550"/>
                        <a:ext cx="48133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4982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9550"/>
            <a:ext cx="8229600" cy="800100"/>
          </a:xfrm>
        </p:spPr>
        <p:txBody>
          <a:bodyPr/>
          <a:lstStyle/>
          <a:p>
            <a:r>
              <a:rPr lang="en-US" dirty="0"/>
              <a:t>What’s Next</a:t>
            </a:r>
          </a:p>
        </p:txBody>
      </p:sp>
    </p:spTree>
    <p:extLst>
      <p:ext uri="{BB962C8B-B14F-4D97-AF65-F5344CB8AC3E}">
        <p14:creationId xmlns:p14="http://schemas.microsoft.com/office/powerpoint/2010/main" val="15379346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3351</TotalTime>
  <Words>213</Words>
  <Application>Microsoft Office PowerPoint</Application>
  <PresentationFormat>On-screen Show (16:9)</PresentationFormat>
  <Paragraphs>26</Paragraphs>
  <Slides>6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Georgia</vt:lpstr>
      <vt:lpstr>Trebuchet MS</vt:lpstr>
      <vt:lpstr>Wingdings 2</vt:lpstr>
      <vt:lpstr>Urban</vt:lpstr>
      <vt:lpstr>Equation</vt:lpstr>
      <vt:lpstr>Graphing Polynomials</vt:lpstr>
      <vt:lpstr>The Rational Root Theorem</vt:lpstr>
      <vt:lpstr>The Rational Root Theorem</vt:lpstr>
      <vt:lpstr>The Rational Root Theorem</vt:lpstr>
      <vt:lpstr>The Rational Root Theorem</vt:lpstr>
      <vt:lpstr>What’s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187</cp:revision>
  <cp:lastPrinted>2017-10-13T15:30:27Z</cp:lastPrinted>
  <dcterms:created xsi:type="dcterms:W3CDTF">2014-12-19T12:53:51Z</dcterms:created>
  <dcterms:modified xsi:type="dcterms:W3CDTF">2023-02-19T23:47:28Z</dcterms:modified>
</cp:coreProperties>
</file>