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324" r:id="rId3"/>
    <p:sldId id="320" r:id="rId4"/>
    <p:sldId id="331" r:id="rId5"/>
    <p:sldId id="337" r:id="rId6"/>
    <p:sldId id="332" r:id="rId7"/>
    <p:sldId id="333" r:id="rId8"/>
    <p:sldId id="33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7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80898" autoAdjust="0"/>
  </p:normalViewPr>
  <p:slideViewPr>
    <p:cSldViewPr>
      <p:cViewPr varScale="1">
        <p:scale>
          <a:sx n="114" d="100"/>
          <a:sy n="114" d="100"/>
        </p:scale>
        <p:origin x="668" y="64"/>
      </p:cViewPr>
      <p:guideLst>
        <p:guide orient="horz" pos="2160"/>
        <p:guide pos="2880"/>
        <p:guide orient="horz" pos="1716"/>
      </p:guideLst>
    </p:cSldViewPr>
  </p:slideViewPr>
  <p:outlineViewPr>
    <p:cViewPr>
      <p:scale>
        <a:sx n="33" d="100"/>
        <a:sy n="33" d="100"/>
      </p:scale>
      <p:origin x="0" y="1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017F1-2018-4368-A867-A6CCC23DD077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18FC1-7B28-4B84-A6A6-B15D955E8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5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077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04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8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755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56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8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24900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42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9594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5910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813346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3715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9229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3237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9950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9847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00472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E079366-3B88-4421-9CD7-F21EA828A922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36085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tags" Target="../tags/tag3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.bin"/><Relationship Id="rId1" Type="http://schemas.openxmlformats.org/officeDocument/2006/relationships/tags" Target="../tags/tag4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01C6D3D-EAB3-B089-93CF-4A3781854964}"/>
              </a:ext>
            </a:extLst>
          </p:cNvPr>
          <p:cNvSpPr txBox="1">
            <a:spLocks/>
          </p:cNvSpPr>
          <p:nvPr/>
        </p:nvSpPr>
        <p:spPr>
          <a:xfrm>
            <a:off x="1219200" y="2914650"/>
            <a:ext cx="6858000" cy="742950"/>
          </a:xfrm>
          <a:prstGeom prst="rect">
            <a:avLst/>
          </a:prstGeom>
        </p:spPr>
        <p:txBody>
          <a:bodyPr vert="horz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Graphing Polynomials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46057FA-AA5E-0A82-AA04-9A4F7FD4A9A9}"/>
              </a:ext>
            </a:extLst>
          </p:cNvPr>
          <p:cNvSpPr txBox="1">
            <a:spLocks/>
          </p:cNvSpPr>
          <p:nvPr/>
        </p:nvSpPr>
        <p:spPr>
          <a:xfrm>
            <a:off x="1219200" y="3843338"/>
            <a:ext cx="6858000" cy="40005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None/>
              <a:defRPr kumimoji="0" sz="2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None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Polynomial Remainder Theorem (Derived)</a:t>
            </a:r>
          </a:p>
        </p:txBody>
      </p:sp>
    </p:spTree>
    <p:extLst>
      <p:ext uri="{BB962C8B-B14F-4D97-AF65-F5344CB8AC3E}">
        <p14:creationId xmlns:p14="http://schemas.microsoft.com/office/powerpoint/2010/main" val="251670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50"/>
            <a:ext cx="8229600" cy="8001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Factor Theorem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13BE36-AB86-FAE6-7E8E-FD0A4D2A196D}"/>
              </a:ext>
            </a:extLst>
          </p:cNvPr>
          <p:cNvSpPr txBox="1"/>
          <p:nvPr/>
        </p:nvSpPr>
        <p:spPr>
          <a:xfrm>
            <a:off x="762000" y="1200150"/>
            <a:ext cx="174426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End behavior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Roots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Multiplicity</a:t>
            </a:r>
          </a:p>
        </p:txBody>
      </p:sp>
    </p:spTree>
    <p:extLst>
      <p:ext uri="{BB962C8B-B14F-4D97-AF65-F5344CB8AC3E}">
        <p14:creationId xmlns:p14="http://schemas.microsoft.com/office/powerpoint/2010/main" val="347213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150"/>
            <a:ext cx="8229600" cy="8001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Division Algorithm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BF5393-4361-463F-A4D1-84ADA5F4808D}"/>
              </a:ext>
            </a:extLst>
          </p:cNvPr>
          <p:cNvSpPr txBox="1"/>
          <p:nvPr/>
        </p:nvSpPr>
        <p:spPr>
          <a:xfrm>
            <a:off x="416312" y="987744"/>
            <a:ext cx="8361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</a:t>
            </a:r>
            <a:r>
              <a:rPr lang="en-US" i="1" dirty="0"/>
              <a:t>m</a:t>
            </a:r>
            <a:r>
              <a:rPr lang="en-US" dirty="0"/>
              <a:t> and </a:t>
            </a:r>
            <a:r>
              <a:rPr lang="en-US" i="1" dirty="0"/>
              <a:t>n</a:t>
            </a:r>
            <a:r>
              <a:rPr lang="en-US" dirty="0"/>
              <a:t> are integers with </a:t>
            </a:r>
            <a:r>
              <a:rPr lang="en-US" i="1" dirty="0"/>
              <a:t>m</a:t>
            </a:r>
            <a:r>
              <a:rPr lang="en-US" dirty="0"/>
              <a:t> &lt; </a:t>
            </a:r>
            <a:r>
              <a:rPr lang="en-US" i="1" dirty="0"/>
              <a:t>n</a:t>
            </a:r>
            <a:r>
              <a:rPr lang="en-US" dirty="0"/>
              <a:t> then there exist integers </a:t>
            </a:r>
            <a:r>
              <a:rPr lang="en-US" i="1" dirty="0"/>
              <a:t>q</a:t>
            </a:r>
            <a:r>
              <a:rPr lang="en-US" dirty="0"/>
              <a:t> and </a:t>
            </a:r>
            <a:r>
              <a:rPr lang="en-US" i="1" dirty="0"/>
              <a:t>r</a:t>
            </a:r>
            <a:r>
              <a:rPr lang="en-US" dirty="0"/>
              <a:t> with </a:t>
            </a:r>
            <a:r>
              <a:rPr lang="en-US" i="1" dirty="0"/>
              <a:t>r</a:t>
            </a:r>
            <a:r>
              <a:rPr lang="en-US" dirty="0"/>
              <a:t> &lt; </a:t>
            </a:r>
            <a:r>
              <a:rPr lang="en-US" i="1" dirty="0"/>
              <a:t>m</a:t>
            </a:r>
            <a:r>
              <a:rPr lang="en-US" dirty="0"/>
              <a:t> such that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BBF7FB-ECFA-4F9B-A29E-16D865301471}"/>
              </a:ext>
            </a:extLst>
          </p:cNvPr>
          <p:cNvSpPr txBox="1"/>
          <p:nvPr/>
        </p:nvSpPr>
        <p:spPr>
          <a:xfrm>
            <a:off x="0" y="2133600"/>
            <a:ext cx="906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n</a:t>
            </a:r>
            <a:r>
              <a:rPr lang="en-US" dirty="0"/>
              <a:t> = </a:t>
            </a:r>
            <a:r>
              <a:rPr lang="en-US" i="1" dirty="0" err="1"/>
              <a:t>mq</a:t>
            </a:r>
            <a:r>
              <a:rPr lang="en-US" dirty="0"/>
              <a:t> + </a:t>
            </a:r>
            <a:r>
              <a:rPr lang="en-US" i="1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135194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150"/>
            <a:ext cx="8229600" cy="8001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Polynomial Division Algorithm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F67CE6-2EC8-444F-927D-9E2A7B8D1C68}"/>
              </a:ext>
            </a:extLst>
          </p:cNvPr>
          <p:cNvSpPr txBox="1"/>
          <p:nvPr/>
        </p:nvSpPr>
        <p:spPr>
          <a:xfrm>
            <a:off x="457200" y="971550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</a:t>
            </a:r>
            <a:r>
              <a:rPr lang="en-US" i="1" dirty="0"/>
              <a:t>f</a:t>
            </a:r>
            <a:r>
              <a:rPr lang="en-US" dirty="0"/>
              <a:t> and </a:t>
            </a:r>
            <a:r>
              <a:rPr lang="en-US" i="1" dirty="0"/>
              <a:t>g</a:t>
            </a:r>
            <a:r>
              <a:rPr lang="en-US" dirty="0"/>
              <a:t> are polynomial functions and </a:t>
            </a:r>
            <a:r>
              <a:rPr lang="en-US" dirty="0" err="1"/>
              <a:t>deg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) &gt; 0 then there exist unique polynomials </a:t>
            </a:r>
            <a:r>
              <a:rPr lang="en-US" i="1" dirty="0"/>
              <a:t>q</a:t>
            </a:r>
            <a:r>
              <a:rPr lang="en-US" dirty="0"/>
              <a:t> and </a:t>
            </a:r>
            <a:r>
              <a:rPr lang="en-US" i="1" dirty="0"/>
              <a:t>r</a:t>
            </a:r>
            <a:r>
              <a:rPr lang="en-US" dirty="0"/>
              <a:t> such that</a:t>
            </a:r>
          </a:p>
          <a:p>
            <a:endParaRPr lang="en-US" dirty="0"/>
          </a:p>
          <a:p>
            <a:pPr algn="ctr"/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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 + </a:t>
            </a:r>
            <a:r>
              <a:rPr lang="en-US" i="1" dirty="0">
                <a:sym typeface="Symbol" panose="05050102010706020507" pitchFamily="18" charset="2"/>
              </a:rPr>
              <a:t>r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algn="ctr"/>
            <a:endParaRPr lang="en-US" i="1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Where deg(</a:t>
            </a:r>
            <a:r>
              <a:rPr lang="en-US" i="1" dirty="0">
                <a:sym typeface="Symbol" panose="05050102010706020507" pitchFamily="18" charset="2"/>
              </a:rPr>
              <a:t>r</a:t>
            </a:r>
            <a:r>
              <a:rPr lang="en-US" dirty="0">
                <a:sym typeface="Symbol" panose="05050102010706020507" pitchFamily="18" charset="2"/>
              </a:rPr>
              <a:t>) &lt; deg(</a:t>
            </a:r>
            <a:r>
              <a:rPr lang="en-US" i="1" dirty="0">
                <a:sym typeface="Symbol" panose="05050102010706020507" pitchFamily="18" charset="2"/>
              </a:rPr>
              <a:t>g</a:t>
            </a:r>
            <a:r>
              <a:rPr lang="en-US" dirty="0">
                <a:sym typeface="Symbol" panose="05050102010706020507" pitchFamily="18" charset="2"/>
              </a:rPr>
              <a:t>).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E4FB1F1-C628-2033-1667-606961623851}"/>
              </a:ext>
            </a:extLst>
          </p:cNvPr>
          <p:cNvCxnSpPr/>
          <p:nvPr/>
        </p:nvCxnSpPr>
        <p:spPr>
          <a:xfrm>
            <a:off x="4648200" y="2194467"/>
            <a:ext cx="4572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BDE627A-1681-8629-1740-CC87D04D6836}"/>
              </a:ext>
            </a:extLst>
          </p:cNvPr>
          <p:cNvCxnSpPr/>
          <p:nvPr/>
        </p:nvCxnSpPr>
        <p:spPr>
          <a:xfrm>
            <a:off x="5235497" y="2190750"/>
            <a:ext cx="4572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3F87C0-D5D5-C403-A2D9-C2033B2DFB27}"/>
              </a:ext>
            </a:extLst>
          </p:cNvPr>
          <p:cNvCxnSpPr>
            <a:cxnSpLocks/>
          </p:cNvCxnSpPr>
          <p:nvPr/>
        </p:nvCxnSpPr>
        <p:spPr>
          <a:xfrm>
            <a:off x="1219200" y="2749572"/>
            <a:ext cx="14478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45624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150"/>
            <a:ext cx="8229600" cy="8001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Polynomial Division Algorithm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F67CE6-2EC8-444F-927D-9E2A7B8D1C68}"/>
              </a:ext>
            </a:extLst>
          </p:cNvPr>
          <p:cNvSpPr txBox="1"/>
          <p:nvPr/>
        </p:nvSpPr>
        <p:spPr>
          <a:xfrm>
            <a:off x="457200" y="971550"/>
            <a:ext cx="9067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If </a:t>
            </a:r>
            <a:r>
              <a:rPr lang="en-US" sz="1400" i="1" dirty="0"/>
              <a:t>f</a:t>
            </a:r>
            <a:r>
              <a:rPr lang="en-US" sz="1400" dirty="0"/>
              <a:t> and </a:t>
            </a:r>
            <a:r>
              <a:rPr lang="en-US" sz="1400" i="1" dirty="0"/>
              <a:t>g</a:t>
            </a:r>
            <a:r>
              <a:rPr lang="en-US" sz="1400" dirty="0"/>
              <a:t> are polynomial functions and </a:t>
            </a:r>
            <a:r>
              <a:rPr lang="en-US" sz="1400" dirty="0" err="1"/>
              <a:t>deg</a:t>
            </a:r>
            <a:r>
              <a:rPr lang="en-US" sz="1400" dirty="0"/>
              <a:t>(</a:t>
            </a:r>
            <a:r>
              <a:rPr lang="en-US" sz="1400" i="1" dirty="0"/>
              <a:t>g</a:t>
            </a:r>
            <a:r>
              <a:rPr lang="en-US" sz="1400" dirty="0"/>
              <a:t>) &gt; 0 then there exist unique polynomials </a:t>
            </a:r>
            <a:r>
              <a:rPr lang="en-US" sz="1400" i="1" dirty="0"/>
              <a:t>q</a:t>
            </a:r>
            <a:r>
              <a:rPr lang="en-US" sz="1400" dirty="0"/>
              <a:t> and </a:t>
            </a:r>
            <a:r>
              <a:rPr lang="en-US" sz="1400" i="1" dirty="0"/>
              <a:t>r</a:t>
            </a:r>
            <a:r>
              <a:rPr lang="en-US" sz="1400" dirty="0"/>
              <a:t> such that</a:t>
            </a:r>
          </a:p>
          <a:p>
            <a:endParaRPr lang="en-US" sz="1400" dirty="0"/>
          </a:p>
          <a:p>
            <a:pPr algn="ctr"/>
            <a:r>
              <a:rPr lang="en-US" sz="1400" i="1" dirty="0"/>
              <a:t>f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= </a:t>
            </a:r>
            <a:r>
              <a:rPr lang="en-US" sz="1400" i="1" dirty="0"/>
              <a:t>g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</a:t>
            </a:r>
            <a:r>
              <a:rPr lang="en-US" sz="1400" dirty="0">
                <a:sym typeface="Symbol" panose="05050102010706020507" pitchFamily="18" charset="2"/>
              </a:rPr>
              <a:t> </a:t>
            </a:r>
            <a:r>
              <a:rPr lang="en-US" sz="1400" i="1" dirty="0">
                <a:sym typeface="Symbol" panose="05050102010706020507" pitchFamily="18" charset="2"/>
              </a:rPr>
              <a:t>q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 + 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</a:t>
            </a:r>
          </a:p>
          <a:p>
            <a:pPr algn="ctr"/>
            <a:endParaRPr lang="en-US" sz="1400" i="1" dirty="0">
              <a:sym typeface="Symbol" panose="05050102010706020507" pitchFamily="18" charset="2"/>
            </a:endParaRPr>
          </a:p>
          <a:p>
            <a:r>
              <a:rPr lang="en-US" sz="1400" dirty="0">
                <a:sym typeface="Symbol" panose="05050102010706020507" pitchFamily="18" charset="2"/>
              </a:rPr>
              <a:t>Where deg(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) &lt; deg(</a:t>
            </a:r>
            <a:r>
              <a:rPr lang="en-US" sz="1400" i="1" dirty="0">
                <a:sym typeface="Symbol" panose="05050102010706020507" pitchFamily="18" charset="2"/>
              </a:rPr>
              <a:t>g</a:t>
            </a:r>
            <a:r>
              <a:rPr lang="en-US" sz="1400" dirty="0">
                <a:sym typeface="Symbol" panose="05050102010706020507" pitchFamily="18" charset="2"/>
              </a:rPr>
              <a:t>).</a:t>
            </a:r>
            <a:endParaRPr lang="en-US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AD8DD4-526A-35C7-F9C8-D277824BFB7B}"/>
              </a:ext>
            </a:extLst>
          </p:cNvPr>
          <p:cNvSpPr txBox="1"/>
          <p:nvPr/>
        </p:nvSpPr>
        <p:spPr>
          <a:xfrm>
            <a:off x="457200" y="2249361"/>
            <a:ext cx="19811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Case 1:  </a:t>
            </a:r>
            <a:r>
              <a:rPr lang="en-US" sz="1400" dirty="0"/>
              <a:t>deg(</a:t>
            </a:r>
            <a:r>
              <a:rPr lang="en-US" sz="1400" i="1" dirty="0"/>
              <a:t>f</a:t>
            </a:r>
            <a:r>
              <a:rPr lang="en-US" sz="1400" dirty="0"/>
              <a:t>) &lt; deg(</a:t>
            </a:r>
            <a:r>
              <a:rPr lang="en-US" sz="1400" i="1" dirty="0"/>
              <a:t>g</a:t>
            </a:r>
            <a:r>
              <a:rPr lang="en-US" sz="1400" dirty="0"/>
              <a:t>)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D17D8B-0D91-96C8-758F-FE8EDA3AD1E0}"/>
              </a:ext>
            </a:extLst>
          </p:cNvPr>
          <p:cNvSpPr txBox="1"/>
          <p:nvPr/>
        </p:nvSpPr>
        <p:spPr>
          <a:xfrm>
            <a:off x="205840" y="3181350"/>
            <a:ext cx="25300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g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</a:t>
            </a:r>
            <a:r>
              <a:rPr lang="en-US" sz="1400" dirty="0">
                <a:sym typeface="Symbol" panose="05050102010706020507" pitchFamily="18" charset="2"/>
              </a:rPr>
              <a:t> </a:t>
            </a:r>
            <a:r>
              <a:rPr lang="en-US" sz="1400" i="1" dirty="0">
                <a:sym typeface="Symbol" panose="05050102010706020507" pitchFamily="18" charset="2"/>
              </a:rPr>
              <a:t>q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 + 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 = </a:t>
            </a:r>
            <a:r>
              <a:rPr lang="en-US" sz="1400" i="1" dirty="0"/>
              <a:t>g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</a:t>
            </a:r>
            <a:r>
              <a:rPr lang="en-US" sz="1400" dirty="0">
                <a:sym typeface="Symbol" panose="05050102010706020507" pitchFamily="18" charset="2"/>
              </a:rPr>
              <a:t> 0 + 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5E5754-2AED-66F8-8BB3-1FFF54A6E555}"/>
              </a:ext>
            </a:extLst>
          </p:cNvPr>
          <p:cNvSpPr txBox="1"/>
          <p:nvPr/>
        </p:nvSpPr>
        <p:spPr>
          <a:xfrm>
            <a:off x="318304" y="3626612"/>
            <a:ext cx="23486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g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</a:t>
            </a:r>
            <a:r>
              <a:rPr lang="en-US" sz="1400" dirty="0">
                <a:sym typeface="Symbol" panose="05050102010706020507" pitchFamily="18" charset="2"/>
              </a:rPr>
              <a:t> </a:t>
            </a:r>
            <a:r>
              <a:rPr lang="en-US" sz="1400" i="1" dirty="0">
                <a:sym typeface="Symbol" panose="05050102010706020507" pitchFamily="18" charset="2"/>
              </a:rPr>
              <a:t>q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 + 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 </a:t>
            </a:r>
            <a:r>
              <a:rPr lang="en-US" sz="1400" dirty="0"/>
              <a:t>= 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 = </a:t>
            </a:r>
            <a:r>
              <a:rPr lang="en-US" sz="1400" i="1" dirty="0">
                <a:sym typeface="Symbol" panose="05050102010706020507" pitchFamily="18" charset="2"/>
              </a:rPr>
              <a:t>f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</a:t>
            </a:r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748E43-4BD6-EC71-1F88-C3C3EEB1CDB6}"/>
              </a:ext>
            </a:extLst>
          </p:cNvPr>
          <p:cNvSpPr txBox="1"/>
          <p:nvPr/>
        </p:nvSpPr>
        <p:spPr>
          <a:xfrm>
            <a:off x="3505200" y="224936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Case 2:  </a:t>
            </a:r>
            <a:r>
              <a:rPr lang="en-US" sz="1400" dirty="0"/>
              <a:t>deg(</a:t>
            </a:r>
            <a:r>
              <a:rPr lang="en-US" sz="1400" i="1" dirty="0"/>
              <a:t>g</a:t>
            </a:r>
            <a:r>
              <a:rPr lang="en-US" sz="1400" dirty="0"/>
              <a:t>) </a:t>
            </a:r>
            <a:r>
              <a:rPr lang="en-US" sz="1400" dirty="0">
                <a:sym typeface="Symbol" panose="05050102010706020507" pitchFamily="18" charset="2"/>
              </a:rPr>
              <a:t></a:t>
            </a:r>
            <a:r>
              <a:rPr lang="en-US" sz="1400" dirty="0"/>
              <a:t> deg(</a:t>
            </a:r>
            <a:r>
              <a:rPr lang="en-US" sz="1400" i="1" dirty="0"/>
              <a:t>f</a:t>
            </a:r>
            <a:r>
              <a:rPr lang="en-US" sz="1400" dirty="0"/>
              <a:t>)</a:t>
            </a:r>
            <a:endParaRPr lang="en-US" sz="1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EE0EC1-16BE-8831-A639-21F67DF151AC}"/>
              </a:ext>
            </a:extLst>
          </p:cNvPr>
          <p:cNvSpPr txBox="1"/>
          <p:nvPr/>
        </p:nvSpPr>
        <p:spPr>
          <a:xfrm>
            <a:off x="3505200" y="2694623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Base case:  deg(</a:t>
            </a:r>
            <a:r>
              <a:rPr lang="en-US" sz="1400" i="1" dirty="0"/>
              <a:t>f</a:t>
            </a:r>
            <a:r>
              <a:rPr lang="en-US" sz="1400" dirty="0"/>
              <a:t>) =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D192F0-AD88-00C5-C4FA-0B8065ADDDE1}"/>
              </a:ext>
            </a:extLst>
          </p:cNvPr>
          <p:cNvSpPr txBox="1"/>
          <p:nvPr/>
        </p:nvSpPr>
        <p:spPr>
          <a:xfrm>
            <a:off x="434439" y="2715355"/>
            <a:ext cx="2156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Let </a:t>
            </a:r>
            <a:r>
              <a:rPr lang="en-US" sz="1400" i="1" dirty="0"/>
              <a:t>q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= 0 and </a:t>
            </a:r>
            <a:r>
              <a:rPr lang="en-US" sz="1400" i="1" dirty="0"/>
              <a:t>r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= </a:t>
            </a:r>
            <a:r>
              <a:rPr lang="en-US" sz="1400" i="1" dirty="0"/>
              <a:t>f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54C45D-AF00-4CE6-E0EC-CD3D88700D98}"/>
              </a:ext>
            </a:extLst>
          </p:cNvPr>
          <p:cNvSpPr txBox="1"/>
          <p:nvPr/>
        </p:nvSpPr>
        <p:spPr>
          <a:xfrm>
            <a:off x="457201" y="4032288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deg(</a:t>
            </a:r>
            <a:r>
              <a:rPr lang="en-US" sz="1400" i="1" dirty="0"/>
              <a:t>r</a:t>
            </a:r>
            <a:r>
              <a:rPr lang="en-US" sz="1400" dirty="0"/>
              <a:t>) = deg(</a:t>
            </a:r>
            <a:r>
              <a:rPr lang="en-US" sz="1400" i="1" dirty="0"/>
              <a:t>f</a:t>
            </a:r>
            <a:r>
              <a:rPr lang="en-US" sz="1400" dirty="0"/>
              <a:t>) &lt; deg(</a:t>
            </a:r>
            <a:r>
              <a:rPr lang="en-US" sz="1400" i="1" dirty="0"/>
              <a:t>g</a:t>
            </a:r>
            <a:r>
              <a:rPr lang="en-US" sz="1400" dirty="0"/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A4EA51-D5B5-A328-7D34-F09A71B8EC57}"/>
              </a:ext>
            </a:extLst>
          </p:cNvPr>
          <p:cNvSpPr txBox="1"/>
          <p:nvPr/>
        </p:nvSpPr>
        <p:spPr>
          <a:xfrm>
            <a:off x="5105400" y="269977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 deg(g) = 1</a:t>
            </a:r>
            <a:endParaRPr 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399A08-8F1D-C08D-3161-714CD8BE3700}"/>
              </a:ext>
            </a:extLst>
          </p:cNvPr>
          <p:cNvSpPr txBox="1"/>
          <p:nvPr/>
        </p:nvSpPr>
        <p:spPr>
          <a:xfrm>
            <a:off x="6172200" y="2689476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 deg(r) = 0</a:t>
            </a:r>
            <a:endParaRPr lang="en-US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83455A-1CE3-CE7A-9891-C41FE5A60268}"/>
              </a:ext>
            </a:extLst>
          </p:cNvPr>
          <p:cNvSpPr txBox="1"/>
          <p:nvPr/>
        </p:nvSpPr>
        <p:spPr>
          <a:xfrm>
            <a:off x="4191000" y="3055123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f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= </a:t>
            </a:r>
            <a:r>
              <a:rPr lang="en-US" sz="1400" i="1" dirty="0"/>
              <a:t>ax</a:t>
            </a:r>
            <a:r>
              <a:rPr lang="en-US" sz="1400" dirty="0"/>
              <a:t> + </a:t>
            </a:r>
            <a:r>
              <a:rPr lang="en-US" sz="1400" i="1" dirty="0"/>
              <a:t>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289EC2-5615-D014-46AA-4012DFCB2274}"/>
              </a:ext>
            </a:extLst>
          </p:cNvPr>
          <p:cNvSpPr txBox="1"/>
          <p:nvPr/>
        </p:nvSpPr>
        <p:spPr>
          <a:xfrm>
            <a:off x="5257800" y="3055577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g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= </a:t>
            </a:r>
            <a:r>
              <a:rPr lang="en-US" sz="1400" i="1" dirty="0"/>
              <a:t>cx</a:t>
            </a:r>
            <a:r>
              <a:rPr lang="en-US" sz="1400" dirty="0"/>
              <a:t> + </a:t>
            </a:r>
            <a:r>
              <a:rPr lang="en-US" sz="1400" i="1" dirty="0"/>
              <a:t>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FC440A-D0E0-CCF4-D09F-AC64181CF6CC}"/>
              </a:ext>
            </a:extLst>
          </p:cNvPr>
          <p:cNvSpPr txBox="1"/>
          <p:nvPr/>
        </p:nvSpPr>
        <p:spPr>
          <a:xfrm>
            <a:off x="6248400" y="3045283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r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= </a:t>
            </a:r>
            <a:r>
              <a:rPr lang="en-US" sz="1400" i="1" dirty="0"/>
              <a:t>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B1B9B0-614D-37BD-FBF2-00994D341D7E}"/>
              </a:ext>
            </a:extLst>
          </p:cNvPr>
          <p:cNvSpPr txBox="1"/>
          <p:nvPr/>
        </p:nvSpPr>
        <p:spPr>
          <a:xfrm>
            <a:off x="4411883" y="3409950"/>
            <a:ext cx="25300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ax</a:t>
            </a:r>
            <a:r>
              <a:rPr lang="en-US" sz="1400" dirty="0"/>
              <a:t> + </a:t>
            </a:r>
            <a:r>
              <a:rPr lang="en-US" sz="1400" i="1" dirty="0"/>
              <a:t>b = </a:t>
            </a:r>
            <a:r>
              <a:rPr lang="en-US" sz="1400" dirty="0"/>
              <a:t>(</a:t>
            </a:r>
            <a:r>
              <a:rPr lang="en-US" sz="1400" i="1" dirty="0"/>
              <a:t>cx</a:t>
            </a:r>
            <a:r>
              <a:rPr lang="en-US" sz="1400" dirty="0"/>
              <a:t> + </a:t>
            </a:r>
            <a:r>
              <a:rPr lang="en-US" sz="1400" i="1" dirty="0"/>
              <a:t>d</a:t>
            </a:r>
            <a:r>
              <a:rPr lang="en-US" sz="1400" dirty="0"/>
              <a:t>) </a:t>
            </a:r>
            <a:r>
              <a:rPr lang="en-US" sz="1400" i="1" dirty="0"/>
              <a:t>q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+ </a:t>
            </a:r>
            <a:r>
              <a:rPr lang="en-US" sz="1400" i="1" dirty="0"/>
              <a:t>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6AAA91-B429-F217-9DE4-45C69361C7F9}"/>
              </a:ext>
            </a:extLst>
          </p:cNvPr>
          <p:cNvSpPr txBox="1"/>
          <p:nvPr/>
        </p:nvSpPr>
        <p:spPr>
          <a:xfrm>
            <a:off x="4411883" y="3757822"/>
            <a:ext cx="25300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ax</a:t>
            </a:r>
            <a:r>
              <a:rPr lang="en-US" sz="1400" dirty="0"/>
              <a:t> + </a:t>
            </a:r>
            <a:r>
              <a:rPr lang="en-US" sz="1400" i="1" dirty="0"/>
              <a:t>b = </a:t>
            </a:r>
            <a:r>
              <a:rPr lang="en-US" sz="1400" dirty="0"/>
              <a:t>(</a:t>
            </a:r>
            <a:r>
              <a:rPr lang="en-US" sz="1400" i="1" dirty="0"/>
              <a:t>cx</a:t>
            </a:r>
            <a:r>
              <a:rPr lang="en-US" sz="1400" dirty="0"/>
              <a:t> + </a:t>
            </a:r>
            <a:r>
              <a:rPr lang="en-US" sz="1400" i="1" dirty="0"/>
              <a:t>d</a:t>
            </a:r>
            <a:r>
              <a:rPr lang="en-US" sz="1400" dirty="0"/>
              <a:t>) (</a:t>
            </a:r>
            <a:r>
              <a:rPr lang="en-US" sz="1400" i="1" dirty="0"/>
              <a:t>a</a:t>
            </a:r>
            <a:r>
              <a:rPr lang="en-US" sz="1400" dirty="0"/>
              <a:t> / </a:t>
            </a:r>
            <a:r>
              <a:rPr lang="en-US" sz="1400" i="1" dirty="0"/>
              <a:t>c</a:t>
            </a:r>
            <a:r>
              <a:rPr lang="en-US" sz="1400" dirty="0"/>
              <a:t>)</a:t>
            </a:r>
            <a:r>
              <a:rPr lang="en-US" sz="1400" i="1" dirty="0"/>
              <a:t>+</a:t>
            </a:r>
            <a:r>
              <a:rPr lang="en-US" sz="1400" dirty="0"/>
              <a:t> </a:t>
            </a:r>
            <a:r>
              <a:rPr lang="en-US" sz="1400" i="1" dirty="0"/>
              <a:t>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F1562F-EDD3-B07F-1091-E22252A04151}"/>
              </a:ext>
            </a:extLst>
          </p:cNvPr>
          <p:cNvSpPr txBox="1"/>
          <p:nvPr/>
        </p:nvSpPr>
        <p:spPr>
          <a:xfrm>
            <a:off x="4411883" y="4111040"/>
            <a:ext cx="25300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ax</a:t>
            </a:r>
            <a:r>
              <a:rPr lang="en-US" sz="1400" dirty="0"/>
              <a:t> + </a:t>
            </a:r>
            <a:r>
              <a:rPr lang="en-US" sz="1400" i="1" dirty="0"/>
              <a:t>b = ax</a:t>
            </a:r>
            <a:r>
              <a:rPr lang="en-US" sz="1400" dirty="0"/>
              <a:t> + </a:t>
            </a:r>
            <a:r>
              <a:rPr lang="en-US" sz="1400" i="1" dirty="0"/>
              <a:t>ad</a:t>
            </a:r>
            <a:r>
              <a:rPr lang="en-US" sz="1400" dirty="0"/>
              <a:t> / </a:t>
            </a:r>
            <a:r>
              <a:rPr lang="en-US" sz="1400" i="1" dirty="0"/>
              <a:t>c</a:t>
            </a:r>
            <a:r>
              <a:rPr lang="en-US" sz="1400" dirty="0"/>
              <a:t> + </a:t>
            </a:r>
            <a:r>
              <a:rPr lang="en-US" sz="1400" i="1" dirty="0"/>
              <a:t>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2EB1E40-C3B5-2DC2-6405-A81A717253BF}"/>
              </a:ext>
            </a:extLst>
          </p:cNvPr>
          <p:cNvSpPr txBox="1"/>
          <p:nvPr/>
        </p:nvSpPr>
        <p:spPr>
          <a:xfrm>
            <a:off x="4387769" y="4464123"/>
            <a:ext cx="25300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ax</a:t>
            </a:r>
            <a:r>
              <a:rPr lang="en-US" sz="1400" dirty="0"/>
              <a:t> + </a:t>
            </a:r>
            <a:r>
              <a:rPr lang="en-US" sz="1400" i="1" dirty="0"/>
              <a:t>b = ax</a:t>
            </a:r>
            <a:r>
              <a:rPr lang="en-US" sz="1400" dirty="0"/>
              <a:t> + </a:t>
            </a:r>
            <a:r>
              <a:rPr lang="en-US" sz="1400" i="1" dirty="0"/>
              <a:t>ad</a:t>
            </a:r>
            <a:r>
              <a:rPr lang="en-US" sz="1400" dirty="0"/>
              <a:t> / </a:t>
            </a:r>
            <a:r>
              <a:rPr lang="en-US" sz="1400" i="1" dirty="0"/>
              <a:t>c</a:t>
            </a:r>
            <a:r>
              <a:rPr lang="en-US" sz="1400" dirty="0"/>
              <a:t> + </a:t>
            </a:r>
            <a:r>
              <a:rPr lang="en-US" sz="1400" i="1" dirty="0"/>
              <a:t>b</a:t>
            </a:r>
            <a:r>
              <a:rPr lang="en-US" sz="1400" dirty="0"/>
              <a:t> – </a:t>
            </a:r>
            <a:r>
              <a:rPr lang="en-US" sz="1400" i="1" dirty="0"/>
              <a:t>ad</a:t>
            </a:r>
            <a:r>
              <a:rPr lang="en-US" sz="1400" dirty="0"/>
              <a:t> / </a:t>
            </a:r>
            <a:r>
              <a:rPr lang="en-US" sz="1400" i="1" dirty="0"/>
              <a:t>c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E0690DFA-EB2B-386D-3E68-96C9C73F1B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84737"/>
              </p:ext>
            </p:extLst>
          </p:nvPr>
        </p:nvGraphicFramePr>
        <p:xfrm>
          <a:off x="7085796" y="3803688"/>
          <a:ext cx="1739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39880" imgH="457200" progId="Equation.DSMT4">
                  <p:embed/>
                </p:oleObj>
              </mc:Choice>
              <mc:Fallback>
                <p:oleObj name="Equation" r:id="rId4" imgW="17398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85796" y="3803688"/>
                        <a:ext cx="17399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4511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  <p:bldP spid="9" grpId="0"/>
      <p:bldP spid="10" grpId="0"/>
      <p:bldP spid="5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150"/>
            <a:ext cx="8229600" cy="8001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Polynomial Division Algorithm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F67CE6-2EC8-444F-927D-9E2A7B8D1C68}"/>
              </a:ext>
            </a:extLst>
          </p:cNvPr>
          <p:cNvSpPr txBox="1"/>
          <p:nvPr/>
        </p:nvSpPr>
        <p:spPr>
          <a:xfrm>
            <a:off x="457200" y="971550"/>
            <a:ext cx="9067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If </a:t>
            </a:r>
            <a:r>
              <a:rPr lang="en-US" sz="1400" i="1" dirty="0"/>
              <a:t>f</a:t>
            </a:r>
            <a:r>
              <a:rPr lang="en-US" sz="1400" dirty="0"/>
              <a:t> and </a:t>
            </a:r>
            <a:r>
              <a:rPr lang="en-US" sz="1400" i="1" dirty="0"/>
              <a:t>g</a:t>
            </a:r>
            <a:r>
              <a:rPr lang="en-US" sz="1400" dirty="0"/>
              <a:t> are polynomial functions and </a:t>
            </a:r>
            <a:r>
              <a:rPr lang="en-US" sz="1400" dirty="0" err="1"/>
              <a:t>deg</a:t>
            </a:r>
            <a:r>
              <a:rPr lang="en-US" sz="1400" dirty="0"/>
              <a:t>(</a:t>
            </a:r>
            <a:r>
              <a:rPr lang="en-US" sz="1400" i="1" dirty="0"/>
              <a:t>g</a:t>
            </a:r>
            <a:r>
              <a:rPr lang="en-US" sz="1400" dirty="0"/>
              <a:t>) &gt; 0 then there exist unique polynomials </a:t>
            </a:r>
            <a:r>
              <a:rPr lang="en-US" sz="1400" i="1" dirty="0"/>
              <a:t>q</a:t>
            </a:r>
            <a:r>
              <a:rPr lang="en-US" sz="1400" dirty="0"/>
              <a:t> and </a:t>
            </a:r>
            <a:r>
              <a:rPr lang="en-US" sz="1400" i="1" dirty="0"/>
              <a:t>r</a:t>
            </a:r>
            <a:r>
              <a:rPr lang="en-US" sz="1400" dirty="0"/>
              <a:t> such that</a:t>
            </a:r>
          </a:p>
          <a:p>
            <a:endParaRPr lang="en-US" sz="1400" dirty="0"/>
          </a:p>
          <a:p>
            <a:pPr algn="ctr"/>
            <a:r>
              <a:rPr lang="en-US" sz="1400" i="1" dirty="0"/>
              <a:t>f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= </a:t>
            </a:r>
            <a:r>
              <a:rPr lang="en-US" sz="1400" i="1" dirty="0"/>
              <a:t>g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</a:t>
            </a:r>
            <a:r>
              <a:rPr lang="en-US" sz="1400" dirty="0">
                <a:sym typeface="Symbol" panose="05050102010706020507" pitchFamily="18" charset="2"/>
              </a:rPr>
              <a:t> </a:t>
            </a:r>
            <a:r>
              <a:rPr lang="en-US" sz="1400" i="1" dirty="0">
                <a:sym typeface="Symbol" panose="05050102010706020507" pitchFamily="18" charset="2"/>
              </a:rPr>
              <a:t>q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 + 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</a:t>
            </a:r>
          </a:p>
          <a:p>
            <a:pPr algn="ctr"/>
            <a:endParaRPr lang="en-US" sz="1400" i="1" dirty="0">
              <a:sym typeface="Symbol" panose="05050102010706020507" pitchFamily="18" charset="2"/>
            </a:endParaRPr>
          </a:p>
          <a:p>
            <a:r>
              <a:rPr lang="en-US" sz="1400" dirty="0">
                <a:sym typeface="Symbol" panose="05050102010706020507" pitchFamily="18" charset="2"/>
              </a:rPr>
              <a:t>Where deg(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) &lt; deg(</a:t>
            </a:r>
            <a:r>
              <a:rPr lang="en-US" sz="1400" i="1" dirty="0">
                <a:sym typeface="Symbol" panose="05050102010706020507" pitchFamily="18" charset="2"/>
              </a:rPr>
              <a:t>g</a:t>
            </a:r>
            <a:r>
              <a:rPr lang="en-US" sz="1400" dirty="0">
                <a:sym typeface="Symbol" panose="05050102010706020507" pitchFamily="18" charset="2"/>
              </a:rPr>
              <a:t>).</a:t>
            </a:r>
            <a:endParaRPr lang="en-US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00C5D1-4266-E7BD-192E-C39A1CC5A824}"/>
              </a:ext>
            </a:extLst>
          </p:cNvPr>
          <p:cNvSpPr txBox="1"/>
          <p:nvPr/>
        </p:nvSpPr>
        <p:spPr>
          <a:xfrm>
            <a:off x="461513" y="2242407"/>
            <a:ext cx="52369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Assume the theorem is true when deg(</a:t>
            </a:r>
            <a:r>
              <a:rPr lang="en-US" sz="1400" i="1" dirty="0"/>
              <a:t>f</a:t>
            </a:r>
            <a:r>
              <a:rPr lang="en-US" sz="1400" dirty="0"/>
              <a:t>) = </a:t>
            </a:r>
            <a:r>
              <a:rPr lang="en-US" sz="1400" i="1" dirty="0"/>
              <a:t>n</a:t>
            </a:r>
            <a:r>
              <a:rPr lang="en-US" sz="1400" dirty="0"/>
              <a:t> – 1 and</a:t>
            </a:r>
            <a:r>
              <a:rPr lang="en-US" sz="1400" i="1" dirty="0"/>
              <a:t> </a:t>
            </a:r>
            <a:r>
              <a:rPr lang="en-US" sz="1400" dirty="0"/>
              <a:t>deg(</a:t>
            </a:r>
            <a:r>
              <a:rPr lang="en-US" sz="1400" i="1" dirty="0"/>
              <a:t>g</a:t>
            </a:r>
            <a:r>
              <a:rPr lang="en-US" sz="1400" dirty="0"/>
              <a:t>) </a:t>
            </a:r>
            <a:r>
              <a:rPr lang="en-US" sz="1400" dirty="0">
                <a:sym typeface="Symbol" panose="05050102010706020507" pitchFamily="18" charset="2"/>
              </a:rPr>
              <a:t></a:t>
            </a:r>
            <a:r>
              <a:rPr lang="en-US" sz="1400" dirty="0"/>
              <a:t> deg(</a:t>
            </a:r>
            <a:r>
              <a:rPr lang="en-US" sz="1400" i="1" dirty="0"/>
              <a:t>f</a:t>
            </a:r>
            <a:r>
              <a:rPr lang="en-US" sz="1400" dirty="0"/>
              <a:t>).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25FF2F2-6883-4A2B-B681-B3A96E5CBB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183395"/>
              </p:ext>
            </p:extLst>
          </p:nvPr>
        </p:nvGraphicFramePr>
        <p:xfrm>
          <a:off x="685006" y="2721220"/>
          <a:ext cx="2527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27200" imgH="266400" progId="Equation.DSMT4">
                  <p:embed/>
                </p:oleObj>
              </mc:Choice>
              <mc:Fallback>
                <p:oleObj name="Equation" r:id="rId4" imgW="25272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006" y="2721220"/>
                        <a:ext cx="25273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8B30621-E72C-4654-CD81-6CB802B4BA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723516"/>
              </p:ext>
            </p:extLst>
          </p:nvPr>
        </p:nvGraphicFramePr>
        <p:xfrm>
          <a:off x="677863" y="3074988"/>
          <a:ext cx="2540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9800" imgH="266400" progId="Equation.DSMT4">
                  <p:embed/>
                </p:oleObj>
              </mc:Choice>
              <mc:Fallback>
                <p:oleObj name="Equation" r:id="rId6" imgW="2539800" imgH="2664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25FF2F2-6883-4A2B-B681-B3A96E5CBB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7863" y="3074988"/>
                        <a:ext cx="25400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D49190D-4DAA-A426-CE4B-60B3324E48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26838"/>
              </p:ext>
            </p:extLst>
          </p:nvPr>
        </p:nvGraphicFramePr>
        <p:xfrm>
          <a:off x="977106" y="3427534"/>
          <a:ext cx="1943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495000" progId="Equation.DSMT4">
                  <p:embed/>
                </p:oleObj>
              </mc:Choice>
              <mc:Fallback>
                <p:oleObj name="Equation" r:id="rId8" imgW="1942920" imgH="4950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8B30621-E72C-4654-CD81-6CB802B4BA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7106" y="3427534"/>
                        <a:ext cx="19431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239A717-A8D6-0F24-388A-21BBFB1284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688983"/>
              </p:ext>
            </p:extLst>
          </p:nvPr>
        </p:nvGraphicFramePr>
        <p:xfrm>
          <a:off x="1077913" y="4010025"/>
          <a:ext cx="1739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880" imgH="228600" progId="Equation.DSMT4">
                  <p:embed/>
                </p:oleObj>
              </mc:Choice>
              <mc:Fallback>
                <p:oleObj name="Equation" r:id="rId10" imgW="173988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D49190D-4DAA-A426-CE4B-60B3324E48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77913" y="4010025"/>
                        <a:ext cx="17399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C814047-1A99-21CA-4F46-32098D8CA0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941476"/>
              </p:ext>
            </p:extLst>
          </p:nvPr>
        </p:nvGraphicFramePr>
        <p:xfrm>
          <a:off x="1143000" y="4324350"/>
          <a:ext cx="1549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495000" progId="Equation.DSMT4">
                  <p:embed/>
                </p:oleObj>
              </mc:Choice>
              <mc:Fallback>
                <p:oleObj name="Equation" r:id="rId12" imgW="1549080" imgH="4950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239A717-A8D6-0F24-388A-21BBFB1284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43000" y="4324350"/>
                        <a:ext cx="15494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78C9673-142C-304C-0FD3-F1EDC819A0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930156"/>
              </p:ext>
            </p:extLst>
          </p:nvPr>
        </p:nvGraphicFramePr>
        <p:xfrm>
          <a:off x="4578350" y="2714625"/>
          <a:ext cx="3327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327120" imgH="545760" progId="Equation.DSMT4">
                  <p:embed/>
                </p:oleObj>
              </mc:Choice>
              <mc:Fallback>
                <p:oleObj name="Equation" r:id="rId14" imgW="3327120" imgH="5457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C814047-1A99-21CA-4F46-32098D8CA0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78350" y="2714625"/>
                        <a:ext cx="33274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68643A8E-D1B4-294E-59D4-D3BD58999A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613080"/>
              </p:ext>
            </p:extLst>
          </p:nvPr>
        </p:nvGraphicFramePr>
        <p:xfrm>
          <a:off x="5727700" y="3309938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323800" imgH="495000" progId="Equation.DSMT4">
                  <p:embed/>
                </p:oleObj>
              </mc:Choice>
              <mc:Fallback>
                <p:oleObj name="Equation" r:id="rId16" imgW="2323800" imgH="4950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78C9673-142C-304C-0FD3-F1EDC819A0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27700" y="3309938"/>
                        <a:ext cx="23241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1198675-CA75-3D64-51BD-CABE70C210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115061"/>
              </p:ext>
            </p:extLst>
          </p:nvPr>
        </p:nvGraphicFramePr>
        <p:xfrm>
          <a:off x="5727700" y="3856038"/>
          <a:ext cx="1562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62040" imgH="495000" progId="Equation.DSMT4">
                  <p:embed/>
                </p:oleObj>
              </mc:Choice>
              <mc:Fallback>
                <p:oleObj name="Equation" r:id="rId18" imgW="1562040" imgH="4950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68643A8E-D1B4-294E-59D4-D3BD58999A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727700" y="3856038"/>
                        <a:ext cx="15621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0C76689-FB12-247C-93B9-135E10DACC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257990"/>
              </p:ext>
            </p:extLst>
          </p:nvPr>
        </p:nvGraphicFramePr>
        <p:xfrm>
          <a:off x="5703888" y="44005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12800" imgH="228600" progId="Equation.DSMT4">
                  <p:embed/>
                </p:oleObj>
              </mc:Choice>
              <mc:Fallback>
                <p:oleObj name="Equation" r:id="rId20" imgW="161280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1198675-CA75-3D64-51BD-CABE70C210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703888" y="4400550"/>
                        <a:ext cx="16129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ACA403E-9608-8305-AE5D-C6ADF1C7C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0547143"/>
              </p:ext>
            </p:extLst>
          </p:nvPr>
        </p:nvGraphicFramePr>
        <p:xfrm>
          <a:off x="5715000" y="4819650"/>
          <a:ext cx="520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20560" imgH="228600" progId="Equation.DSMT4">
                  <p:embed/>
                </p:oleObj>
              </mc:Choice>
              <mc:Fallback>
                <p:oleObj name="Equation" r:id="rId22" imgW="52056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0C76689-FB12-247C-93B9-135E10DACC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715000" y="4819650"/>
                        <a:ext cx="5207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0854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150"/>
            <a:ext cx="8229600" cy="8001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Polynomial Division Algorithm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F67CE6-2EC8-444F-927D-9E2A7B8D1C68}"/>
              </a:ext>
            </a:extLst>
          </p:cNvPr>
          <p:cNvSpPr txBox="1"/>
          <p:nvPr/>
        </p:nvSpPr>
        <p:spPr>
          <a:xfrm>
            <a:off x="508958" y="971550"/>
            <a:ext cx="9067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If </a:t>
            </a:r>
            <a:r>
              <a:rPr lang="en-US" sz="1400" i="1" dirty="0"/>
              <a:t>f</a:t>
            </a:r>
            <a:r>
              <a:rPr lang="en-US" sz="1400" dirty="0"/>
              <a:t> and </a:t>
            </a:r>
            <a:r>
              <a:rPr lang="en-US" sz="1400" i="1" dirty="0"/>
              <a:t>g</a:t>
            </a:r>
            <a:r>
              <a:rPr lang="en-US" sz="1400" dirty="0"/>
              <a:t> are polynomial functions and </a:t>
            </a:r>
            <a:r>
              <a:rPr lang="en-US" sz="1400" dirty="0" err="1"/>
              <a:t>deg</a:t>
            </a:r>
            <a:r>
              <a:rPr lang="en-US" sz="1400" dirty="0"/>
              <a:t>(</a:t>
            </a:r>
            <a:r>
              <a:rPr lang="en-US" sz="1400" i="1" dirty="0"/>
              <a:t>g</a:t>
            </a:r>
            <a:r>
              <a:rPr lang="en-US" sz="1400" dirty="0"/>
              <a:t>) &gt; 0 then there exist unique polynomials </a:t>
            </a:r>
            <a:r>
              <a:rPr lang="en-US" sz="1400" i="1" dirty="0"/>
              <a:t>q</a:t>
            </a:r>
            <a:r>
              <a:rPr lang="en-US" sz="1400" dirty="0"/>
              <a:t> and </a:t>
            </a:r>
            <a:r>
              <a:rPr lang="en-US" sz="1400" i="1" dirty="0"/>
              <a:t>r</a:t>
            </a:r>
            <a:r>
              <a:rPr lang="en-US" sz="1400" dirty="0"/>
              <a:t> such that</a:t>
            </a:r>
          </a:p>
          <a:p>
            <a:endParaRPr lang="en-US" sz="1400" dirty="0"/>
          </a:p>
          <a:p>
            <a:pPr algn="ctr"/>
            <a:r>
              <a:rPr lang="en-US" sz="1400" i="1" dirty="0"/>
              <a:t>f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= </a:t>
            </a:r>
            <a:r>
              <a:rPr lang="en-US" sz="1400" i="1" dirty="0"/>
              <a:t>g</a:t>
            </a:r>
            <a:r>
              <a:rPr lang="en-US" sz="1400" dirty="0"/>
              <a:t>(</a:t>
            </a:r>
            <a:r>
              <a:rPr lang="en-US" sz="1400" i="1" dirty="0"/>
              <a:t>x</a:t>
            </a:r>
            <a:r>
              <a:rPr lang="en-US" sz="1400" dirty="0"/>
              <a:t>) </a:t>
            </a:r>
            <a:r>
              <a:rPr lang="en-US" sz="1400" dirty="0">
                <a:sym typeface="Symbol" panose="05050102010706020507" pitchFamily="18" charset="2"/>
              </a:rPr>
              <a:t> </a:t>
            </a:r>
            <a:r>
              <a:rPr lang="en-US" sz="1400" i="1" dirty="0">
                <a:sym typeface="Symbol" panose="05050102010706020507" pitchFamily="18" charset="2"/>
              </a:rPr>
              <a:t>q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 + 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(</a:t>
            </a:r>
            <a:r>
              <a:rPr lang="en-US" sz="1400" i="1" dirty="0">
                <a:sym typeface="Symbol" panose="05050102010706020507" pitchFamily="18" charset="2"/>
              </a:rPr>
              <a:t>x</a:t>
            </a:r>
            <a:r>
              <a:rPr lang="en-US" sz="1400" dirty="0">
                <a:sym typeface="Symbol" panose="05050102010706020507" pitchFamily="18" charset="2"/>
              </a:rPr>
              <a:t>)</a:t>
            </a:r>
          </a:p>
          <a:p>
            <a:pPr algn="ctr"/>
            <a:endParaRPr lang="en-US" sz="1400" i="1" dirty="0">
              <a:sym typeface="Symbol" panose="05050102010706020507" pitchFamily="18" charset="2"/>
            </a:endParaRPr>
          </a:p>
          <a:p>
            <a:r>
              <a:rPr lang="en-US" sz="1400" dirty="0">
                <a:sym typeface="Symbol" panose="05050102010706020507" pitchFamily="18" charset="2"/>
              </a:rPr>
              <a:t>Where deg(</a:t>
            </a:r>
            <a:r>
              <a:rPr lang="en-US" sz="1400" i="1" dirty="0">
                <a:sym typeface="Symbol" panose="05050102010706020507" pitchFamily="18" charset="2"/>
              </a:rPr>
              <a:t>r</a:t>
            </a:r>
            <a:r>
              <a:rPr lang="en-US" sz="1400" dirty="0">
                <a:sym typeface="Symbol" panose="05050102010706020507" pitchFamily="18" charset="2"/>
              </a:rPr>
              <a:t>) &lt; deg(</a:t>
            </a:r>
            <a:r>
              <a:rPr lang="en-US" sz="1400" i="1" dirty="0">
                <a:sym typeface="Symbol" panose="05050102010706020507" pitchFamily="18" charset="2"/>
              </a:rPr>
              <a:t>g</a:t>
            </a:r>
            <a:r>
              <a:rPr lang="en-US" sz="1400" dirty="0">
                <a:sym typeface="Symbol" panose="05050102010706020507" pitchFamily="18" charset="2"/>
              </a:rPr>
              <a:t>).</a:t>
            </a:r>
            <a:endParaRPr lang="en-US" sz="1400" dirty="0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8D95DBF-EC41-E928-0BD3-8073BC76BB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584779"/>
              </p:ext>
            </p:extLst>
          </p:nvPr>
        </p:nvGraphicFramePr>
        <p:xfrm>
          <a:off x="1447800" y="2571750"/>
          <a:ext cx="1828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241200" progId="Equation.DSMT4">
                  <p:embed/>
                </p:oleObj>
              </mc:Choice>
              <mc:Fallback>
                <p:oleObj name="Equation" r:id="rId4" imgW="182880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25FF2F2-6883-4A2B-B681-B3A96E5CBB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7800" y="2571750"/>
                        <a:ext cx="18288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779A199-78F2-43C9-AB41-28B00CF35D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199359"/>
              </p:ext>
            </p:extLst>
          </p:nvPr>
        </p:nvGraphicFramePr>
        <p:xfrm>
          <a:off x="989013" y="3040499"/>
          <a:ext cx="2679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241200" progId="Equation.DSMT4">
                  <p:embed/>
                </p:oleObj>
              </mc:Choice>
              <mc:Fallback>
                <p:oleObj name="Equation" r:id="rId6" imgW="2679480" imgH="2412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8D95DBF-EC41-E928-0BD3-8073BC76BB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89013" y="3040499"/>
                        <a:ext cx="26797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ABC6CE9-45AD-3176-8CDF-491D61C5AE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091748"/>
              </p:ext>
            </p:extLst>
          </p:nvPr>
        </p:nvGraphicFramePr>
        <p:xfrm>
          <a:off x="990600" y="3509248"/>
          <a:ext cx="2679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79480" imgH="241200" progId="Equation.DSMT4">
                  <p:embed/>
                </p:oleObj>
              </mc:Choice>
              <mc:Fallback>
                <p:oleObj name="Equation" r:id="rId8" imgW="267948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779A199-78F2-43C9-AB41-28B00CF35D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90600" y="3509248"/>
                        <a:ext cx="26797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561A967-7D29-A56D-8F59-07986C8590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8146181"/>
              </p:ext>
            </p:extLst>
          </p:nvPr>
        </p:nvGraphicFramePr>
        <p:xfrm>
          <a:off x="1173163" y="3954899"/>
          <a:ext cx="23114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200" imgH="266400" progId="Equation.DSMT4">
                  <p:embed/>
                </p:oleObj>
              </mc:Choice>
              <mc:Fallback>
                <p:oleObj name="Equation" r:id="rId10" imgW="2311200" imgH="2664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ABC6CE9-45AD-3176-8CDF-491D61C5AE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73163" y="3954899"/>
                        <a:ext cx="23114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0A15E317-1BF3-3C1F-B04E-C966C1DA8A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490656"/>
              </p:ext>
            </p:extLst>
          </p:nvPr>
        </p:nvGraphicFramePr>
        <p:xfrm>
          <a:off x="6096000" y="2571750"/>
          <a:ext cx="889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41200" progId="Equation.DSMT4">
                  <p:embed/>
                </p:oleObj>
              </mc:Choice>
              <mc:Fallback>
                <p:oleObj name="Equation" r:id="rId12" imgW="888840" imgH="2412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561A967-7D29-A56D-8F59-07986C8590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96000" y="2571750"/>
                        <a:ext cx="8890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73BB6287-9C20-B001-6B57-5818FFD493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648380"/>
              </p:ext>
            </p:extLst>
          </p:nvPr>
        </p:nvGraphicFramePr>
        <p:xfrm>
          <a:off x="5657850" y="3044825"/>
          <a:ext cx="1765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65080" imgH="241200" progId="Equation.DSMT4">
                  <p:embed/>
                </p:oleObj>
              </mc:Choice>
              <mc:Fallback>
                <p:oleObj name="Equation" r:id="rId14" imgW="1765080" imgH="2412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561A967-7D29-A56D-8F59-07986C8590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657850" y="3044825"/>
                        <a:ext cx="17653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F6CB799-6B2B-CBAB-E2AC-21E8F0DC8B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613840"/>
              </p:ext>
            </p:extLst>
          </p:nvPr>
        </p:nvGraphicFramePr>
        <p:xfrm>
          <a:off x="6121400" y="3517900"/>
          <a:ext cx="83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38080" imgH="241200" progId="Equation.DSMT4">
                  <p:embed/>
                </p:oleObj>
              </mc:Choice>
              <mc:Fallback>
                <p:oleObj name="Equation" r:id="rId16" imgW="838080" imgH="2412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73BB6287-9C20-B001-6B57-5818FFD493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21400" y="3517900"/>
                        <a:ext cx="8382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05943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C3B8DD4-1AC8-59CD-2836-D0E1A2C74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7150"/>
            <a:ext cx="8229600" cy="800100"/>
          </a:xfrm>
        </p:spPr>
        <p:txBody>
          <a:bodyPr/>
          <a:lstStyle/>
          <a:p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What’s Next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9346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2.9|38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6|36.2|8.5|15.2|15.5|30.9|59.9|15.3|24.3|7.9|7.9|24|58|13.8|28.1|22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23.4|23|26.1|101.4|35.2|14.8|42.9|27.8|34.4|9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26.2|17.8|9.7|77.8|8.9|15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3758</TotalTime>
  <Words>515</Words>
  <Application>Microsoft Office PowerPoint</Application>
  <PresentationFormat>On-screen Show (16:9)</PresentationFormat>
  <Paragraphs>59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Bookman Old Style</vt:lpstr>
      <vt:lpstr>Calibri</vt:lpstr>
      <vt:lpstr>Gill Sans MT</vt:lpstr>
      <vt:lpstr>Wingdings</vt:lpstr>
      <vt:lpstr>Wingdings 3</vt:lpstr>
      <vt:lpstr>GreenTheme</vt:lpstr>
      <vt:lpstr>Equation</vt:lpstr>
      <vt:lpstr>PowerPoint Presentation</vt:lpstr>
      <vt:lpstr>The Factor Theorem</vt:lpstr>
      <vt:lpstr>The Division Algorithm</vt:lpstr>
      <vt:lpstr>The Polynomial Division Algorithm</vt:lpstr>
      <vt:lpstr>The Polynomial Division Algorithm</vt:lpstr>
      <vt:lpstr>The Polynomial Division Algorithm</vt:lpstr>
      <vt:lpstr>The Polynomial Division Algorithm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200</cp:revision>
  <cp:lastPrinted>2017-10-13T15:30:27Z</cp:lastPrinted>
  <dcterms:created xsi:type="dcterms:W3CDTF">2014-12-19T12:53:51Z</dcterms:created>
  <dcterms:modified xsi:type="dcterms:W3CDTF">2023-08-27T20:24:55Z</dcterms:modified>
</cp:coreProperties>
</file>