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2"/>
  </p:notesMasterIdLst>
  <p:sldIdLst>
    <p:sldId id="256" r:id="rId2"/>
    <p:sldId id="323" r:id="rId3"/>
    <p:sldId id="324" r:id="rId4"/>
    <p:sldId id="320" r:id="rId5"/>
    <p:sldId id="325" r:id="rId6"/>
    <p:sldId id="326" r:id="rId7"/>
    <p:sldId id="327" r:id="rId8"/>
    <p:sldId id="328" r:id="rId9"/>
    <p:sldId id="329" r:id="rId10"/>
    <p:sldId id="330" r:id="rId11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26" autoAdjust="0"/>
    <p:restoredTop sz="80898" autoAdjust="0"/>
  </p:normalViewPr>
  <p:slideViewPr>
    <p:cSldViewPr>
      <p:cViewPr varScale="1">
        <p:scale>
          <a:sx n="114" d="100"/>
          <a:sy n="114" d="100"/>
        </p:scale>
        <p:origin x="668" y="64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15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8017F1-2018-4368-A867-A6CCC23DD077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A18FC1-7B28-4B84-A6A6-B15D955E86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6556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A18FC1-7B28-4B84-A6A6-B15D955E86F6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707793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A18FC1-7B28-4B84-A6A6-B15D955E86F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5413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A18FC1-7B28-4B84-A6A6-B15D955E86F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5413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A18FC1-7B28-4B84-A6A6-B15D955E86F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5413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i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A18FC1-7B28-4B84-A6A6-B15D955E86F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54131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en-US" dirty="0"/>
              <a:t> 	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en-US" dirty="0"/>
              <a:t> 	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lang="en-US" dirty="0"/>
              <a:t> 	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100</a:t>
            </a:r>
            <a:r>
              <a:rPr lang="en-US" dirty="0"/>
              <a:t> 	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-89</a:t>
            </a:r>
            <a:r>
              <a:rPr lang="en-US" dirty="0"/>
              <a:t> </a:t>
            </a:r>
          </a:p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lang="en-US" dirty="0"/>
              <a:t> 	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100</a:t>
            </a:r>
            <a:r>
              <a:rPr lang="en-US" dirty="0"/>
              <a:t> 	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100</a:t>
            </a:r>
            <a:r>
              <a:rPr lang="en-US" dirty="0"/>
              <a:t> 	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100</a:t>
            </a:r>
            <a:r>
              <a:rPr lang="en-US" dirty="0"/>
              <a:t> 	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100</a:t>
            </a:r>
            <a:r>
              <a:rPr lang="en-US" dirty="0"/>
              <a:t> </a:t>
            </a:r>
          </a:p>
          <a:p>
            <a:pPr marL="228600" indent="-228600">
              <a:buAutoNum type="arabicPlain" startAt="100"/>
            </a:pP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	10000</a:t>
            </a:r>
            <a:r>
              <a:rPr lang="en-US" dirty="0"/>
              <a:t> 	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1000</a:t>
            </a:r>
            <a:r>
              <a:rPr lang="en-US" dirty="0"/>
              <a:t> 	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100</a:t>
            </a:r>
            <a:r>
              <a:rPr lang="en-US" dirty="0"/>
              <a:t> 	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10,900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1000</a:t>
            </a:r>
            <a:r>
              <a:rPr lang="en-US" dirty="0"/>
              <a:t> 	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1,000,000</a:t>
            </a:r>
            <a:r>
              <a:rPr lang="en-US" dirty="0"/>
              <a:t> 	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10,000</a:t>
            </a:r>
            <a:r>
              <a:rPr lang="en-US" dirty="0"/>
              <a:t> 	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100</a:t>
            </a:r>
            <a:r>
              <a:rPr lang="en-US" dirty="0"/>
              <a:t> 	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1,009,900</a:t>
            </a:r>
            <a:r>
              <a:rPr lang="en-US" dirty="0"/>
              <a:t> </a:t>
            </a:r>
            <a:endParaRPr lang="en-US" i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A18FC1-7B28-4B84-A6A6-B15D955E86F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5413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en-US" dirty="0"/>
              <a:t> 	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en-US" dirty="0"/>
              <a:t> 	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lang="en-US" dirty="0"/>
              <a:t> 	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100</a:t>
            </a:r>
            <a:r>
              <a:rPr lang="en-US" dirty="0"/>
              <a:t> 	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-91</a:t>
            </a:r>
            <a:endParaRPr lang="en-US" dirty="0"/>
          </a:p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lang="en-US" dirty="0"/>
              <a:t> 	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100</a:t>
            </a:r>
            <a:r>
              <a:rPr lang="en-US" dirty="0"/>
              <a:t> 	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100</a:t>
            </a:r>
            <a:r>
              <a:rPr lang="en-US" dirty="0"/>
              <a:t> 	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100</a:t>
            </a:r>
            <a:r>
              <a:rPr lang="en-US" dirty="0"/>
              <a:t> 	-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100</a:t>
            </a:r>
            <a:r>
              <a:rPr lang="en-US" dirty="0"/>
              <a:t> </a:t>
            </a:r>
          </a:p>
          <a:p>
            <a:pPr marL="228600" indent="-228600">
              <a:buAutoNum type="arabicPlain" startAt="100"/>
            </a:pP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	10000</a:t>
            </a:r>
            <a:r>
              <a:rPr lang="en-US" dirty="0"/>
              <a:t> 	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1000</a:t>
            </a:r>
            <a:r>
              <a:rPr lang="en-US" dirty="0"/>
              <a:t> 	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100</a:t>
            </a:r>
            <a:r>
              <a:rPr lang="en-US" dirty="0"/>
              <a:t> 	-9,100</a:t>
            </a:r>
          </a:p>
          <a:p>
            <a:pPr marL="0" indent="0">
              <a:buNone/>
            </a:pP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1000</a:t>
            </a:r>
            <a:r>
              <a:rPr lang="en-US" dirty="0"/>
              <a:t> 	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1,000,000</a:t>
            </a:r>
            <a:r>
              <a:rPr lang="en-US" dirty="0"/>
              <a:t> 	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10,000</a:t>
            </a:r>
            <a:r>
              <a:rPr lang="en-US" dirty="0"/>
              <a:t> 	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100</a:t>
            </a:r>
            <a:r>
              <a:rPr lang="en-US" dirty="0"/>
              <a:t> 	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-990,100</a:t>
            </a:r>
            <a:r>
              <a:rPr lang="en-US" dirty="0"/>
              <a:t> </a:t>
            </a:r>
            <a:endParaRPr lang="en-US" i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A18FC1-7B28-4B84-A6A6-B15D955E86F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5413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en-US" dirty="0"/>
              <a:t> 	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-89</a:t>
            </a:r>
            <a:endParaRPr lang="en-US" dirty="0"/>
          </a:p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lang="en-US" dirty="0"/>
              <a:t> 	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1000</a:t>
            </a:r>
            <a:endParaRPr lang="en-US" dirty="0"/>
          </a:p>
          <a:p>
            <a:pPr marL="228600" indent="-228600">
              <a:buAutoNum type="arabicPlain" startAt="100"/>
            </a:pP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	1,000,900</a:t>
            </a:r>
            <a:endParaRPr lang="en-US" dirty="0"/>
          </a:p>
          <a:p>
            <a:pPr marL="0" indent="0">
              <a:buNone/>
            </a:pP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1000</a:t>
            </a:r>
            <a:r>
              <a:rPr lang="en-US" dirty="0"/>
              <a:t> 	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1,000,009,900</a:t>
            </a:r>
            <a:r>
              <a:rPr lang="en-US" dirty="0"/>
              <a:t> </a:t>
            </a:r>
            <a:endParaRPr lang="en-US" i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A18FC1-7B28-4B84-A6A6-B15D955E86F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54131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en-US" dirty="0"/>
              <a:t> 	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-91</a:t>
            </a:r>
            <a:endParaRPr lang="en-US" dirty="0"/>
          </a:p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lang="en-US" dirty="0"/>
              <a:t> 	-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1000</a:t>
            </a:r>
            <a:endParaRPr lang="en-US" dirty="0"/>
          </a:p>
          <a:p>
            <a:pPr marL="228600" indent="-228600">
              <a:buAutoNum type="arabicPlain" startAt="100"/>
            </a:pP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	-999,100</a:t>
            </a:r>
            <a:endParaRPr lang="en-US" dirty="0"/>
          </a:p>
          <a:p>
            <a:pPr marL="0" indent="0">
              <a:buNone/>
            </a:pP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1000</a:t>
            </a:r>
            <a:r>
              <a:rPr lang="en-US" dirty="0"/>
              <a:t> 	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-999,990,100</a:t>
            </a:r>
            <a:r>
              <a:rPr lang="en-US" dirty="0"/>
              <a:t> </a:t>
            </a:r>
            <a:endParaRPr lang="en-US" i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A18FC1-7B28-4B84-A6A6-B15D955E86F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54131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</a:t>
            </a:r>
            <a:r>
              <a:rPr lang="en-US" dirty="0"/>
              <a:t> 	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-91</a:t>
            </a:r>
            <a:endParaRPr lang="en-US" dirty="0"/>
          </a:p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lang="en-US" dirty="0"/>
              <a:t> 	-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1000</a:t>
            </a:r>
            <a:endParaRPr lang="en-US" dirty="0"/>
          </a:p>
          <a:p>
            <a:pPr marL="228600" indent="-228600">
              <a:buAutoNum type="arabicPlain" startAt="100"/>
            </a:pP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	-999,100</a:t>
            </a:r>
            <a:endParaRPr lang="en-US" dirty="0"/>
          </a:p>
          <a:p>
            <a:pPr marL="0" indent="0">
              <a:buNone/>
            </a:pP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1000</a:t>
            </a:r>
            <a:r>
              <a:rPr lang="en-US" dirty="0"/>
              <a:t> </a:t>
            </a:r>
            <a:r>
              <a:rPr lang="en-US"/>
              <a:t>	</a:t>
            </a:r>
            <a:r>
              <a:rPr lang="en-US" sz="1200" b="0" i="0" u="none" strike="noStrike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-999,990,100</a:t>
            </a:r>
            <a:r>
              <a:rPr lang="en-US"/>
              <a:t> </a:t>
            </a:r>
            <a:endParaRPr lang="en-US" i="0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A18FC1-7B28-4B84-A6A6-B15D955E86F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541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3" y="2857501"/>
            <a:ext cx="3733819" cy="6831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1" y="2922758"/>
            <a:ext cx="3733801" cy="144018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1" y="3086375"/>
            <a:ext cx="3733801" cy="6858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3123302"/>
            <a:ext cx="1965960" cy="13716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3149679"/>
            <a:ext cx="1965960" cy="6858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2971800"/>
            <a:ext cx="3063240" cy="20574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3045737"/>
            <a:ext cx="160020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2737246"/>
            <a:ext cx="9144000" cy="183128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" y="2756646"/>
            <a:ext cx="9144001" cy="10550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2732318"/>
            <a:ext cx="2729950" cy="186324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2776275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801416"/>
            <a:ext cx="8458200" cy="1102519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2924953"/>
            <a:ext cx="4953000" cy="131445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3154680"/>
            <a:ext cx="960120" cy="342900"/>
          </a:xfrm>
        </p:spPr>
        <p:txBody>
          <a:bodyPr/>
          <a:lstStyle/>
          <a:p>
            <a:fld id="{4E079366-3B88-4421-9CD7-F21EA828A922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3153966"/>
            <a:ext cx="12954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852"/>
            <a:ext cx="747712" cy="27432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3D756A75-0583-43F5-8698-694FABC301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857250"/>
            <a:ext cx="1905000" cy="41148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57250"/>
            <a:ext cx="6248400" cy="41148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485901"/>
            <a:ext cx="7772400" cy="1021556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25316"/>
            <a:ext cx="7772400" cy="1132284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87069"/>
            <a:ext cx="4038600" cy="3394472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87069"/>
            <a:ext cx="4038600" cy="3394472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857250"/>
            <a:ext cx="8382000" cy="802386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683728"/>
            <a:ext cx="4041648" cy="3429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6" y="1683728"/>
            <a:ext cx="4041775" cy="3429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031389"/>
            <a:ext cx="4041648" cy="29146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5" y="2031389"/>
            <a:ext cx="4041775" cy="29146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E079366-3B88-4421-9CD7-F21EA828A922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D756A75-0583-43F5-8698-694FABC301B5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57250"/>
            <a:ext cx="8229600" cy="802386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459486"/>
            <a:ext cx="957264" cy="342900"/>
          </a:xfrm>
        </p:spPr>
        <p:txBody>
          <a:bodyPr/>
          <a:lstStyle/>
          <a:p>
            <a:fld id="{4E079366-3B88-4421-9CD7-F21EA828A922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459486"/>
            <a:ext cx="132588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1704"/>
            <a:ext cx="762000" cy="274320"/>
          </a:xfrm>
        </p:spPr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826478"/>
            <a:ext cx="3383280" cy="658368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1508045"/>
            <a:ext cx="3383280" cy="346329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582215"/>
            <a:ext cx="5102352" cy="438912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5" y="831870"/>
            <a:ext cx="586803" cy="3511228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857250"/>
            <a:ext cx="4572000" cy="3429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2455731"/>
            <a:ext cx="2590800" cy="1887367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079366-3B88-4421-9CD7-F21EA828A922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756A75-0583-43F5-8698-694FABC301B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275114"/>
            <a:ext cx="9144000" cy="6330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0"/>
            <a:ext cx="9144000" cy="232997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1" y="231207"/>
            <a:ext cx="9144001" cy="6858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3" y="270185"/>
            <a:ext cx="3733819" cy="6831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1" y="330085"/>
            <a:ext cx="3733801" cy="135026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373128"/>
            <a:ext cx="3063240" cy="20574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441707"/>
            <a:ext cx="160020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1501"/>
            <a:ext cx="57626" cy="466344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1501"/>
            <a:ext cx="27432" cy="466344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1501"/>
            <a:ext cx="9144" cy="466344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1501"/>
            <a:ext cx="27432" cy="466344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285"/>
            <a:ext cx="54864" cy="438912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285"/>
            <a:ext cx="9144" cy="438912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857250"/>
            <a:ext cx="8229600" cy="8001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87068"/>
            <a:ext cx="8229600" cy="324383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459486"/>
            <a:ext cx="957264" cy="3429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4E079366-3B88-4421-9CD7-F21EA828A922}" type="datetimeFigureOut">
              <a:rPr lang="en-US" smtClean="0"/>
              <a:t>2/19/2023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459486"/>
            <a:ext cx="1325880" cy="3429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1704"/>
            <a:ext cx="762000" cy="27432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3D756A75-0583-43F5-8698-694FABC301B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801416"/>
            <a:ext cx="8458200" cy="1102519"/>
          </a:xfrm>
        </p:spPr>
        <p:txBody>
          <a:bodyPr/>
          <a:lstStyle/>
          <a:p>
            <a:r>
              <a:rPr lang="en-US" dirty="0"/>
              <a:t>Graphing Polynomials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924953"/>
            <a:ext cx="4953000" cy="1314450"/>
          </a:xfrm>
        </p:spPr>
        <p:txBody>
          <a:bodyPr/>
          <a:lstStyle/>
          <a:p>
            <a:r>
              <a:rPr lang="en-US" dirty="0"/>
              <a:t>End Behavior</a:t>
            </a:r>
          </a:p>
        </p:txBody>
      </p:sp>
    </p:spTree>
    <p:extLst>
      <p:ext uri="{BB962C8B-B14F-4D97-AF65-F5344CB8AC3E}">
        <p14:creationId xmlns:p14="http://schemas.microsoft.com/office/powerpoint/2010/main" val="25167044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9550"/>
            <a:ext cx="8229600" cy="800100"/>
          </a:xfrm>
        </p:spPr>
        <p:txBody>
          <a:bodyPr/>
          <a:lstStyle/>
          <a:p>
            <a:r>
              <a:rPr lang="en-US" dirty="0"/>
              <a:t>Four Cases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0" y="112395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= </a:t>
            </a:r>
            <a:r>
              <a:rPr lang="en-US" i="1" dirty="0" err="1"/>
              <a:t>a</a:t>
            </a:r>
            <a:r>
              <a:rPr lang="en-US" i="1" baseline="-25000" dirty="0" err="1"/>
              <a:t>n</a:t>
            </a:r>
            <a:r>
              <a:rPr lang="en-US" i="1" dirty="0" err="1"/>
              <a:t>x</a:t>
            </a:r>
            <a:r>
              <a:rPr lang="en-US" i="1" baseline="30000" dirty="0" err="1"/>
              <a:t>n</a:t>
            </a:r>
            <a:r>
              <a:rPr lang="en-US" dirty="0"/>
              <a:t> + . . . + </a:t>
            </a:r>
            <a:r>
              <a:rPr lang="en-US" i="1" dirty="0"/>
              <a:t>a</a:t>
            </a:r>
            <a:r>
              <a:rPr lang="en-US" baseline="-25000" dirty="0"/>
              <a:t>0</a:t>
            </a:r>
            <a:endParaRPr lang="en-US" i="1" dirty="0"/>
          </a:p>
        </p:txBody>
      </p:sp>
      <p:grpSp>
        <p:nvGrpSpPr>
          <p:cNvPr id="4" name="Group 3"/>
          <p:cNvGrpSpPr/>
          <p:nvPr/>
        </p:nvGrpSpPr>
        <p:grpSpPr>
          <a:xfrm>
            <a:off x="309196" y="1867365"/>
            <a:ext cx="1878012" cy="1923088"/>
            <a:chOff x="152400" y="1642564"/>
            <a:chExt cx="1878012" cy="1923088"/>
          </a:xfrm>
        </p:grpSpPr>
        <p:sp>
          <p:nvSpPr>
            <p:cNvPr id="5" name="TextBox 4"/>
            <p:cNvSpPr txBox="1"/>
            <p:nvPr/>
          </p:nvSpPr>
          <p:spPr>
            <a:xfrm>
              <a:off x="291306" y="1642564"/>
              <a:ext cx="1600200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1200"/>
                </a:spcAft>
              </a:pPr>
              <a:r>
                <a:rPr lang="en-US" sz="1500" i="1" dirty="0"/>
                <a:t>n</a:t>
              </a:r>
              <a:r>
                <a:rPr lang="en-US" sz="1500" dirty="0"/>
                <a:t> odd, </a:t>
              </a:r>
              <a:r>
                <a:rPr lang="en-US" sz="1500" i="1" dirty="0"/>
                <a:t>a</a:t>
              </a:r>
              <a:r>
                <a:rPr lang="en-US" sz="1500" i="1" baseline="-25000" dirty="0"/>
                <a:t>n</a:t>
              </a:r>
              <a:r>
                <a:rPr lang="en-US" sz="1500" dirty="0"/>
                <a:t> &gt; 0</a:t>
              </a:r>
              <a:endParaRPr lang="en-US" sz="1500" i="1" dirty="0"/>
            </a:p>
          </p:txBody>
        </p:sp>
        <p:pic>
          <p:nvPicPr>
            <p:cNvPr id="2050" name="Picture 2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52400" y="2140183"/>
              <a:ext cx="1878012" cy="142546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9" name="Group 8"/>
          <p:cNvGrpSpPr/>
          <p:nvPr/>
        </p:nvGrpSpPr>
        <p:grpSpPr>
          <a:xfrm>
            <a:off x="4573029" y="1867365"/>
            <a:ext cx="1879323" cy="1923585"/>
            <a:chOff x="4410868" y="1642564"/>
            <a:chExt cx="1879323" cy="1923585"/>
          </a:xfrm>
        </p:grpSpPr>
        <p:sp>
          <p:nvSpPr>
            <p:cNvPr id="6" name="TextBox 5"/>
            <p:cNvSpPr txBox="1"/>
            <p:nvPr/>
          </p:nvSpPr>
          <p:spPr>
            <a:xfrm>
              <a:off x="4414731" y="1642564"/>
              <a:ext cx="1871597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1200"/>
                </a:spcAft>
              </a:pPr>
              <a:r>
                <a:rPr lang="en-US" sz="1500" i="1" dirty="0"/>
                <a:t>n</a:t>
              </a:r>
              <a:r>
                <a:rPr lang="en-US" sz="1500" dirty="0"/>
                <a:t> odd, </a:t>
              </a:r>
              <a:r>
                <a:rPr lang="en-US" sz="1500" i="1" dirty="0"/>
                <a:t>a</a:t>
              </a:r>
              <a:r>
                <a:rPr lang="en-US" sz="1500" i="1" baseline="-25000" dirty="0"/>
                <a:t>n</a:t>
              </a:r>
              <a:r>
                <a:rPr lang="en-US" sz="1500" dirty="0"/>
                <a:t> &lt; 0</a:t>
              </a:r>
              <a:endParaRPr lang="en-US" sz="1500" i="1" dirty="0"/>
            </a:p>
          </p:txBody>
        </p:sp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410868" y="2139685"/>
              <a:ext cx="1879323" cy="14264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10" name="Group 9"/>
          <p:cNvGrpSpPr/>
          <p:nvPr/>
        </p:nvGrpSpPr>
        <p:grpSpPr>
          <a:xfrm>
            <a:off x="6705600" y="1867365"/>
            <a:ext cx="1905000" cy="1923585"/>
            <a:chOff x="6705600" y="1642564"/>
            <a:chExt cx="1905000" cy="1923585"/>
          </a:xfrm>
        </p:grpSpPr>
        <p:pic>
          <p:nvPicPr>
            <p:cNvPr id="2052" name="Picture 4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718439" y="2139685"/>
              <a:ext cx="1879323" cy="14264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TextBox 10"/>
            <p:cNvSpPr txBox="1"/>
            <p:nvPr/>
          </p:nvSpPr>
          <p:spPr>
            <a:xfrm>
              <a:off x="6705600" y="1642564"/>
              <a:ext cx="1905000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1200"/>
                </a:spcAft>
              </a:pPr>
              <a:r>
                <a:rPr lang="en-US" sz="1500" i="1" dirty="0"/>
                <a:t>n</a:t>
              </a:r>
              <a:r>
                <a:rPr lang="en-US" sz="1500" dirty="0"/>
                <a:t> even, </a:t>
              </a:r>
              <a:r>
                <a:rPr lang="en-US" sz="1500" i="1" dirty="0"/>
                <a:t>a</a:t>
              </a:r>
              <a:r>
                <a:rPr lang="en-US" sz="1500" i="1" baseline="-25000" dirty="0"/>
                <a:t>n</a:t>
              </a:r>
              <a:r>
                <a:rPr lang="en-US" sz="1500" dirty="0"/>
                <a:t> &lt; 0</a:t>
              </a:r>
              <a:endParaRPr lang="en-US" sz="1500" i="1" dirty="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2440457" y="1867365"/>
            <a:ext cx="1879323" cy="1923585"/>
            <a:chOff x="2240409" y="1642564"/>
            <a:chExt cx="1879323" cy="1923585"/>
          </a:xfrm>
        </p:grpSpPr>
        <p:sp>
          <p:nvSpPr>
            <p:cNvPr id="12" name="TextBox 11"/>
            <p:cNvSpPr txBox="1"/>
            <p:nvPr/>
          </p:nvSpPr>
          <p:spPr>
            <a:xfrm>
              <a:off x="2303770" y="1642564"/>
              <a:ext cx="1752600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Aft>
                  <a:spcPts val="1200"/>
                </a:spcAft>
              </a:pPr>
              <a:r>
                <a:rPr lang="en-US" sz="1500" i="1" dirty="0"/>
                <a:t>n</a:t>
              </a:r>
              <a:r>
                <a:rPr lang="en-US" sz="1500" dirty="0"/>
                <a:t> even, </a:t>
              </a:r>
              <a:r>
                <a:rPr lang="en-US" sz="1500" i="1" dirty="0"/>
                <a:t>a</a:t>
              </a:r>
              <a:r>
                <a:rPr lang="en-US" sz="1500" i="1" baseline="-25000" dirty="0"/>
                <a:t>n</a:t>
              </a:r>
              <a:r>
                <a:rPr lang="en-US" sz="1500" dirty="0"/>
                <a:t> &gt; 0</a:t>
              </a:r>
              <a:endParaRPr lang="en-US" sz="1500" i="1" dirty="0"/>
            </a:p>
          </p:txBody>
        </p:sp>
        <p:pic>
          <p:nvPicPr>
            <p:cNvPr id="2053" name="Picture 5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40409" y="2139685"/>
              <a:ext cx="1879323" cy="14264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7305825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9550"/>
            <a:ext cx="8229600" cy="800100"/>
          </a:xfrm>
        </p:spPr>
        <p:txBody>
          <a:bodyPr/>
          <a:lstStyle/>
          <a:p>
            <a:r>
              <a:rPr lang="en-US" dirty="0"/>
              <a:t>Graphing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2000" y="1200150"/>
            <a:ext cx="1903085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End behavior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Roots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Multiplicity</a:t>
            </a:r>
          </a:p>
        </p:txBody>
      </p:sp>
      <p:pic>
        <p:nvPicPr>
          <p:cNvPr id="1026" name="Picture 2" descr="X:\graphpap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657350"/>
            <a:ext cx="2991140" cy="2991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43072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9550"/>
            <a:ext cx="8229600" cy="800100"/>
          </a:xfrm>
        </p:spPr>
        <p:txBody>
          <a:bodyPr/>
          <a:lstStyle/>
          <a:p>
            <a:r>
              <a:rPr lang="en-US" dirty="0"/>
              <a:t>"End Behavior"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2000" y="1200150"/>
            <a:ext cx="1903085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/>
              <a:t>End behavior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Roots</a:t>
            </a:r>
          </a:p>
          <a:p>
            <a:pPr marL="342900" indent="-342900">
              <a:spcAft>
                <a:spcPts val="1200"/>
              </a:spcAft>
              <a:buFont typeface="+mj-lt"/>
              <a:buAutoNum type="arabicPeriod"/>
            </a:pPr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Multiplicity</a:t>
            </a:r>
          </a:p>
        </p:txBody>
      </p:sp>
      <p:pic>
        <p:nvPicPr>
          <p:cNvPr id="1026" name="Picture 2" descr="X:\graphpap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1657350"/>
            <a:ext cx="2991140" cy="2991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21351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9550"/>
            <a:ext cx="8229600" cy="800100"/>
          </a:xfrm>
        </p:spPr>
        <p:txBody>
          <a:bodyPr/>
          <a:lstStyle/>
          <a:p>
            <a:r>
              <a:rPr lang="en-US" dirty="0"/>
              <a:t>"End Behavior"</a:t>
            </a:r>
          </a:p>
        </p:txBody>
      </p:sp>
    </p:spTree>
    <p:extLst>
      <p:ext uri="{BB962C8B-B14F-4D97-AF65-F5344CB8AC3E}">
        <p14:creationId xmlns:p14="http://schemas.microsoft.com/office/powerpoint/2010/main" val="11351949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9550"/>
            <a:ext cx="8229600" cy="800100"/>
          </a:xfrm>
        </p:spPr>
        <p:txBody>
          <a:bodyPr/>
          <a:lstStyle/>
          <a:p>
            <a:r>
              <a:rPr lang="en-US" dirty="0"/>
              <a:t>Case 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9600" y="1200150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= 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+ 10</a:t>
            </a:r>
            <a:r>
              <a:rPr lang="en-US" i="1" dirty="0"/>
              <a:t>x</a:t>
            </a:r>
            <a:r>
              <a:rPr lang="en-US" dirty="0"/>
              <a:t> – 100 </a:t>
            </a:r>
            <a:endParaRPr lang="en-US" i="1" dirty="0"/>
          </a:p>
        </p:txBody>
      </p:sp>
      <p:pic>
        <p:nvPicPr>
          <p:cNvPr id="1026" name="Picture 2" descr="X:\graphpap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373055"/>
            <a:ext cx="2991140" cy="2991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5707386"/>
              </p:ext>
            </p:extLst>
          </p:nvPr>
        </p:nvGraphicFramePr>
        <p:xfrm>
          <a:off x="609600" y="1962150"/>
          <a:ext cx="4572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08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55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70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527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i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i="1" dirty="0"/>
                        <a:t>x</a:t>
                      </a:r>
                      <a:r>
                        <a:rPr lang="en-US" sz="1500" i="0" baseline="30000" dirty="0"/>
                        <a:t>2</a:t>
                      </a:r>
                      <a:endParaRPr lang="en-US" sz="15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10</a:t>
                      </a:r>
                      <a:r>
                        <a:rPr lang="en-US" sz="1500" i="1" dirty="0"/>
                        <a:t>x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i="1" dirty="0"/>
                        <a:t>x</a:t>
                      </a:r>
                      <a:r>
                        <a:rPr lang="en-US" sz="1500" i="0" baseline="30000" dirty="0"/>
                        <a:t>2</a:t>
                      </a:r>
                      <a:r>
                        <a:rPr lang="en-US" sz="1500" i="0" baseline="0" dirty="0"/>
                        <a:t> + 10</a:t>
                      </a:r>
                      <a:r>
                        <a:rPr lang="en-US" sz="1500" i="1" baseline="0" dirty="0"/>
                        <a:t>x</a:t>
                      </a:r>
                      <a:r>
                        <a:rPr lang="en-US" sz="1500" i="0" baseline="0" dirty="0"/>
                        <a:t> – 100</a:t>
                      </a:r>
                      <a:endParaRPr lang="en-US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8078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9550"/>
            <a:ext cx="8229600" cy="800100"/>
          </a:xfrm>
        </p:spPr>
        <p:txBody>
          <a:bodyPr/>
          <a:lstStyle/>
          <a:p>
            <a:r>
              <a:rPr lang="en-US" dirty="0"/>
              <a:t>Case II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9600" y="1200150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= -</a:t>
            </a:r>
            <a:r>
              <a:rPr lang="en-US" i="1" dirty="0"/>
              <a:t>x</a:t>
            </a:r>
            <a:r>
              <a:rPr lang="en-US" baseline="30000" dirty="0"/>
              <a:t>2</a:t>
            </a:r>
            <a:r>
              <a:rPr lang="en-US" dirty="0"/>
              <a:t> + 10</a:t>
            </a:r>
            <a:r>
              <a:rPr lang="en-US" i="1" dirty="0"/>
              <a:t>x</a:t>
            </a:r>
            <a:r>
              <a:rPr lang="en-US" dirty="0"/>
              <a:t> – 100 </a:t>
            </a:r>
            <a:endParaRPr lang="en-US" i="1" dirty="0"/>
          </a:p>
        </p:txBody>
      </p:sp>
      <p:pic>
        <p:nvPicPr>
          <p:cNvPr id="1026" name="Picture 2" descr="X:\graphpap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373055"/>
            <a:ext cx="2991140" cy="2991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2421789"/>
              </p:ext>
            </p:extLst>
          </p:nvPr>
        </p:nvGraphicFramePr>
        <p:xfrm>
          <a:off x="609600" y="1962150"/>
          <a:ext cx="4572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08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552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704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5275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i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i="1" dirty="0"/>
                        <a:t>-x</a:t>
                      </a:r>
                      <a:r>
                        <a:rPr lang="en-US" sz="1500" i="0" baseline="30000" dirty="0"/>
                        <a:t>2</a:t>
                      </a:r>
                      <a:endParaRPr lang="en-US" sz="15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10</a:t>
                      </a:r>
                      <a:r>
                        <a:rPr lang="en-US" sz="1500" i="1" dirty="0"/>
                        <a:t>x</a:t>
                      </a:r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i="1" dirty="0"/>
                        <a:t>-x</a:t>
                      </a:r>
                      <a:r>
                        <a:rPr lang="en-US" sz="1500" i="0" baseline="30000" dirty="0"/>
                        <a:t>2</a:t>
                      </a:r>
                      <a:r>
                        <a:rPr lang="en-US" sz="1500" i="0" baseline="0" dirty="0"/>
                        <a:t> + 10</a:t>
                      </a:r>
                      <a:r>
                        <a:rPr lang="en-US" sz="1500" i="1" baseline="0" dirty="0"/>
                        <a:t>x</a:t>
                      </a:r>
                      <a:r>
                        <a:rPr lang="en-US" sz="1500" i="0" baseline="0" dirty="0"/>
                        <a:t> – 100</a:t>
                      </a:r>
                      <a:endParaRPr lang="en-US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59175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9550"/>
            <a:ext cx="8229600" cy="800100"/>
          </a:xfrm>
        </p:spPr>
        <p:txBody>
          <a:bodyPr/>
          <a:lstStyle/>
          <a:p>
            <a:r>
              <a:rPr lang="en-US" dirty="0"/>
              <a:t>Case III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200150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= </a:t>
            </a:r>
            <a:r>
              <a:rPr lang="en-US" i="1" dirty="0"/>
              <a:t>x</a:t>
            </a:r>
            <a:r>
              <a:rPr lang="en-US" baseline="30000" dirty="0"/>
              <a:t>3</a:t>
            </a:r>
            <a:r>
              <a:rPr lang="en-US" dirty="0"/>
              <a:t> + 10</a:t>
            </a:r>
            <a:r>
              <a:rPr lang="en-US" i="1" dirty="0"/>
              <a:t>x</a:t>
            </a:r>
            <a:r>
              <a:rPr lang="en-US" dirty="0"/>
              <a:t> – 100 </a:t>
            </a:r>
            <a:endParaRPr lang="en-US" i="1" dirty="0"/>
          </a:p>
        </p:txBody>
      </p:sp>
      <p:pic>
        <p:nvPicPr>
          <p:cNvPr id="1026" name="Picture 2" descr="X:\graphpap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373055"/>
            <a:ext cx="2991140" cy="2991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2335135"/>
              </p:ext>
            </p:extLst>
          </p:nvPr>
        </p:nvGraphicFramePr>
        <p:xfrm>
          <a:off x="457200" y="1962150"/>
          <a:ext cx="2303628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08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27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i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i="1" dirty="0"/>
                        <a:t>x</a:t>
                      </a:r>
                      <a:r>
                        <a:rPr lang="en-US" sz="1500" i="0" baseline="30000" dirty="0"/>
                        <a:t>3</a:t>
                      </a:r>
                      <a:r>
                        <a:rPr lang="en-US" sz="1500" i="0" baseline="0" dirty="0"/>
                        <a:t> + 10</a:t>
                      </a:r>
                      <a:r>
                        <a:rPr lang="en-US" sz="1500" i="1" baseline="0" dirty="0"/>
                        <a:t>x</a:t>
                      </a:r>
                      <a:r>
                        <a:rPr lang="en-US" sz="1500" i="0" baseline="0" dirty="0"/>
                        <a:t> – 100</a:t>
                      </a:r>
                      <a:endParaRPr lang="en-US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07654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9550"/>
            <a:ext cx="8229600" cy="800100"/>
          </a:xfrm>
        </p:spPr>
        <p:txBody>
          <a:bodyPr/>
          <a:lstStyle/>
          <a:p>
            <a:r>
              <a:rPr lang="en-US" dirty="0"/>
              <a:t>Case III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9600" y="1200150"/>
            <a:ext cx="48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= </a:t>
            </a:r>
            <a:r>
              <a:rPr lang="en-US" i="1" dirty="0"/>
              <a:t>x</a:t>
            </a:r>
            <a:r>
              <a:rPr lang="en-US" baseline="30000" dirty="0"/>
              <a:t>3</a:t>
            </a:r>
            <a:r>
              <a:rPr lang="en-US" dirty="0"/>
              <a:t> + 10</a:t>
            </a:r>
            <a:r>
              <a:rPr lang="en-US" i="1" dirty="0"/>
              <a:t>x</a:t>
            </a:r>
            <a:r>
              <a:rPr lang="en-US" dirty="0"/>
              <a:t> – 100 </a:t>
            </a:r>
            <a:endParaRPr lang="en-US" i="1" dirty="0"/>
          </a:p>
        </p:txBody>
      </p:sp>
      <p:pic>
        <p:nvPicPr>
          <p:cNvPr id="1026" name="Picture 2" descr="X:\graphpap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373055"/>
            <a:ext cx="2991140" cy="2991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2964470"/>
              </p:ext>
            </p:extLst>
          </p:nvPr>
        </p:nvGraphicFramePr>
        <p:xfrm>
          <a:off x="457200" y="1962150"/>
          <a:ext cx="2303628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5087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527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i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i="1" dirty="0"/>
                        <a:t>x</a:t>
                      </a:r>
                      <a:r>
                        <a:rPr lang="en-US" sz="1500" i="0" baseline="30000" dirty="0"/>
                        <a:t>3</a:t>
                      </a:r>
                      <a:r>
                        <a:rPr lang="en-US" sz="1500" i="0" baseline="0" dirty="0"/>
                        <a:t> + 10</a:t>
                      </a:r>
                      <a:r>
                        <a:rPr lang="en-US" sz="1500" i="1" baseline="0" dirty="0"/>
                        <a:t>x</a:t>
                      </a:r>
                      <a:r>
                        <a:rPr lang="en-US" sz="1500" i="0" baseline="0" dirty="0"/>
                        <a:t> – 100</a:t>
                      </a:r>
                      <a:endParaRPr lang="en-US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932819"/>
              </p:ext>
            </p:extLst>
          </p:nvPr>
        </p:nvGraphicFramePr>
        <p:xfrm>
          <a:off x="3124200" y="1941525"/>
          <a:ext cx="2303628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416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i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500" i="1" dirty="0"/>
                        <a:t>x</a:t>
                      </a:r>
                      <a:r>
                        <a:rPr lang="en-US" sz="1500" i="0" baseline="30000" dirty="0"/>
                        <a:t>3</a:t>
                      </a:r>
                      <a:r>
                        <a:rPr lang="en-US" sz="1500" i="0" baseline="0" dirty="0"/>
                        <a:t> + 10</a:t>
                      </a:r>
                      <a:r>
                        <a:rPr lang="en-US" sz="1500" i="1" baseline="0" dirty="0"/>
                        <a:t>x</a:t>
                      </a:r>
                      <a:r>
                        <a:rPr lang="en-US" sz="1500" i="0" baseline="0" dirty="0"/>
                        <a:t> – 100</a:t>
                      </a:r>
                      <a:endParaRPr lang="en-US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-10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-100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500" dirty="0"/>
                        <a:t>-1000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5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421989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09550"/>
            <a:ext cx="8229600" cy="800100"/>
          </a:xfrm>
        </p:spPr>
        <p:txBody>
          <a:bodyPr/>
          <a:lstStyle/>
          <a:p>
            <a:r>
              <a:rPr lang="en-US" dirty="0"/>
              <a:t>Case IV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9600" y="1200150"/>
            <a:ext cx="480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i="1" dirty="0"/>
              <a:t>f</a:t>
            </a:r>
            <a:r>
              <a:rPr lang="en-US" dirty="0"/>
              <a:t>(</a:t>
            </a:r>
            <a:r>
              <a:rPr lang="en-US" i="1" dirty="0"/>
              <a:t>x</a:t>
            </a:r>
            <a:r>
              <a:rPr lang="en-US" dirty="0"/>
              <a:t>) = -</a:t>
            </a:r>
            <a:r>
              <a:rPr lang="en-US" i="1" dirty="0"/>
              <a:t>x</a:t>
            </a:r>
            <a:r>
              <a:rPr lang="en-US" baseline="30000" dirty="0"/>
              <a:t>3</a:t>
            </a:r>
            <a:r>
              <a:rPr lang="en-US" dirty="0"/>
              <a:t> + 10</a:t>
            </a:r>
            <a:r>
              <a:rPr lang="en-US" i="1" dirty="0"/>
              <a:t>x</a:t>
            </a:r>
            <a:r>
              <a:rPr lang="en-US" dirty="0"/>
              <a:t> – 100 </a:t>
            </a:r>
            <a:endParaRPr lang="en-US" i="1" dirty="0"/>
          </a:p>
        </p:txBody>
      </p:sp>
      <p:pic>
        <p:nvPicPr>
          <p:cNvPr id="1026" name="Picture 2" descr="X:\graphpape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5000" y="1373055"/>
            <a:ext cx="2991140" cy="29911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908143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3028</TotalTime>
  <Words>315</Words>
  <Application>Microsoft Office PowerPoint</Application>
  <PresentationFormat>On-screen Show (16:9)</PresentationFormat>
  <Paragraphs>93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</vt:lpstr>
      <vt:lpstr>Georgia</vt:lpstr>
      <vt:lpstr>Trebuchet MS</vt:lpstr>
      <vt:lpstr>Wingdings 2</vt:lpstr>
      <vt:lpstr>Urban</vt:lpstr>
      <vt:lpstr>Graphing Polynomials</vt:lpstr>
      <vt:lpstr>Graphing</vt:lpstr>
      <vt:lpstr>"End Behavior"</vt:lpstr>
      <vt:lpstr>"End Behavior"</vt:lpstr>
      <vt:lpstr>Case I</vt:lpstr>
      <vt:lpstr>Case II</vt:lpstr>
      <vt:lpstr>Case III</vt:lpstr>
      <vt:lpstr>Case III</vt:lpstr>
      <vt:lpstr>Case IV</vt:lpstr>
      <vt:lpstr>Four Cases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gallen</dc:creator>
  <cp:lastModifiedBy>Allen, Gregory</cp:lastModifiedBy>
  <cp:revision>158</cp:revision>
  <cp:lastPrinted>2017-10-13T15:30:27Z</cp:lastPrinted>
  <dcterms:created xsi:type="dcterms:W3CDTF">2014-12-19T12:53:51Z</dcterms:created>
  <dcterms:modified xsi:type="dcterms:W3CDTF">2023-02-19T23:47:04Z</dcterms:modified>
</cp:coreProperties>
</file>