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notesMasterIdLst>
    <p:notesMasterId r:id="rId6"/>
  </p:notesMasterIdLst>
  <p:sldIdLst>
    <p:sldId id="256" r:id="rId2"/>
    <p:sldId id="274" r:id="rId3"/>
    <p:sldId id="275" r:id="rId4"/>
    <p:sldId id="276" r:id="rId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CC8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82641" autoAdjust="0"/>
  </p:normalViewPr>
  <p:slideViewPr>
    <p:cSldViewPr>
      <p:cViewPr varScale="1">
        <p:scale>
          <a:sx n="117" d="100"/>
          <a:sy n="117" d="100"/>
        </p:scale>
        <p:origin x="560" y="64"/>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3DB4D9-16BD-4791-AAAF-8BDCF4C835E3}" type="datetimeFigureOut">
              <a:rPr lang="en-US" smtClean="0"/>
              <a:t>8/6/2023</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F03004-20C1-4C71-9B91-26F0A3855743}" type="slidenum">
              <a:rPr lang="en-US" smtClean="0"/>
              <a:t>‹#›</a:t>
            </a:fld>
            <a:endParaRPr lang="en-US" dirty="0"/>
          </a:p>
        </p:txBody>
      </p:sp>
    </p:spTree>
    <p:extLst>
      <p:ext uri="{BB962C8B-B14F-4D97-AF65-F5344CB8AC3E}">
        <p14:creationId xmlns:p14="http://schemas.microsoft.com/office/powerpoint/2010/main" val="3930178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3F03004-20C1-4C71-9B91-26F0A3855743}" type="slidenum">
              <a:rPr lang="en-US" smtClean="0"/>
              <a:t>1</a:t>
            </a:fld>
            <a:endParaRPr lang="en-US" dirty="0"/>
          </a:p>
        </p:txBody>
      </p:sp>
    </p:spTree>
    <p:extLst>
      <p:ext uri="{BB962C8B-B14F-4D97-AF65-F5344CB8AC3E}">
        <p14:creationId xmlns:p14="http://schemas.microsoft.com/office/powerpoint/2010/main" val="6686038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What does it mean for two lines to be parallel?  Geometry already has a definition:  Two lines are parallel if and only if they both lie in a plane and they never cross.  We need to come up with an algebra definition but it has to mean the same thing – we aren't looking to come up with a new concept, just an algebra-based way of defining the concept that we already have.</a:t>
            </a:r>
          </a:p>
          <a:p>
            <a:endParaRPr lang="en-US" baseline="0" dirty="0"/>
          </a:p>
          <a:p>
            <a:r>
              <a:rPr lang="en-US" baseline="0" dirty="0"/>
              <a:t>First, we don't have to worry about the, "in a plane part".  Everything we're talking about takes place in the flat Cartesian plane.  The part we really need to focus on is the never cross piece.  Another way to think of "never cross" is "they're going in the same direction" and that's something we can describe algebraically.  In algebra, the direction a line is going, up versus down, steep versus shallow, is defined by the slope.  So we can say, using algebra terms, that two lines are parallel if their slopes are the same.</a:t>
            </a:r>
          </a:p>
          <a:p>
            <a:endParaRPr lang="en-US" baseline="0" dirty="0"/>
          </a:p>
          <a:p>
            <a:r>
              <a:rPr lang="en-US" baseline="0" dirty="0"/>
              <a:t>Unfortunately, that's not quite good enough.  Think about this situation. [ ]  The two lines are still going in the same direction but we definitely can't say that they still don't cross each other.  So we have to add one more criterion to rule out this special case:  We're also going to require that they're y-intercepts are different.  Those two rules together are enough to guarantee that our algebra definition gives the same results as the geometry one.</a:t>
            </a:r>
          </a:p>
        </p:txBody>
      </p:sp>
      <p:sp>
        <p:nvSpPr>
          <p:cNvPr id="4" name="Slide Number Placeholder 3"/>
          <p:cNvSpPr>
            <a:spLocks noGrp="1"/>
          </p:cNvSpPr>
          <p:nvPr>
            <p:ph type="sldNum" sz="quarter" idx="10"/>
          </p:nvPr>
        </p:nvSpPr>
        <p:spPr/>
        <p:txBody>
          <a:bodyPr/>
          <a:lstStyle/>
          <a:p>
            <a:fld id="{B3F03004-20C1-4C71-9B91-26F0A3855743}" type="slidenum">
              <a:rPr lang="en-US" smtClean="0"/>
              <a:t>2</a:t>
            </a:fld>
            <a:endParaRPr lang="en-US" dirty="0"/>
          </a:p>
        </p:txBody>
      </p:sp>
    </p:spTree>
    <p:extLst>
      <p:ext uri="{BB962C8B-B14F-4D97-AF65-F5344CB8AC3E}">
        <p14:creationId xmlns:p14="http://schemas.microsoft.com/office/powerpoint/2010/main" val="32004902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B3F03004-20C1-4C71-9B91-26F0A3855743}" type="slidenum">
              <a:rPr lang="en-US" smtClean="0"/>
              <a:t>3</a:t>
            </a:fld>
            <a:endParaRPr lang="en-US" dirty="0"/>
          </a:p>
        </p:txBody>
      </p:sp>
    </p:spTree>
    <p:extLst>
      <p:ext uri="{BB962C8B-B14F-4D97-AF65-F5344CB8AC3E}">
        <p14:creationId xmlns:p14="http://schemas.microsoft.com/office/powerpoint/2010/main" val="15263306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B3F03004-20C1-4C71-9B91-26F0A3855743}" type="slidenum">
              <a:rPr lang="en-US" smtClean="0"/>
              <a:t>4</a:t>
            </a:fld>
            <a:endParaRPr lang="en-US" dirty="0"/>
          </a:p>
        </p:txBody>
      </p:sp>
    </p:spTree>
    <p:extLst>
      <p:ext uri="{BB962C8B-B14F-4D97-AF65-F5344CB8AC3E}">
        <p14:creationId xmlns:p14="http://schemas.microsoft.com/office/powerpoint/2010/main" val="666495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2914650"/>
            <a:ext cx="6858000" cy="74295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219200" y="3843338"/>
            <a:ext cx="6858000" cy="40005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00800" y="4766310"/>
            <a:ext cx="2286000" cy="274320"/>
          </a:xfrm>
        </p:spPr>
        <p:txBody>
          <a:bodyPr/>
          <a:lstStyle>
            <a:lvl1pPr>
              <a:defRPr sz="1400"/>
            </a:lvl1pPr>
          </a:lstStyle>
          <a:p>
            <a:fld id="{400B92CF-3FD5-482B-A033-4CA0970A8D8F}" type="datetimeFigureOut">
              <a:rPr lang="en-US" smtClean="0"/>
              <a:t>8/6/2023</a:t>
            </a:fld>
            <a:endParaRPr lang="en-US" dirty="0"/>
          </a:p>
        </p:txBody>
      </p:sp>
      <p:sp>
        <p:nvSpPr>
          <p:cNvPr id="17" name="Footer Placeholder 16"/>
          <p:cNvSpPr>
            <a:spLocks noGrp="1"/>
          </p:cNvSpPr>
          <p:nvPr>
            <p:ph type="ftr" sz="quarter" idx="11"/>
          </p:nvPr>
        </p:nvSpPr>
        <p:spPr>
          <a:xfrm>
            <a:off x="2898648" y="4766310"/>
            <a:ext cx="3474720" cy="274320"/>
          </a:xfrm>
        </p:spPr>
        <p:txBody>
          <a:bodyPr/>
          <a:lstStyle/>
          <a:p>
            <a:endParaRPr lang="en-US" dirty="0"/>
          </a:p>
        </p:txBody>
      </p:sp>
      <p:sp>
        <p:nvSpPr>
          <p:cNvPr id="29" name="Slide Number Placeholder 28"/>
          <p:cNvSpPr>
            <a:spLocks noGrp="1"/>
          </p:cNvSpPr>
          <p:nvPr>
            <p:ph type="sldNum" sz="quarter" idx="12"/>
          </p:nvPr>
        </p:nvSpPr>
        <p:spPr>
          <a:xfrm>
            <a:off x="1216152" y="4766310"/>
            <a:ext cx="1219200" cy="274320"/>
          </a:xfrm>
        </p:spPr>
        <p:txBody>
          <a:bodyPr/>
          <a:lstStyle/>
          <a:p>
            <a:fld id="{E9961324-BD0C-4703-8C50-9CE34DCFDFD4}" type="slidenum">
              <a:rPr lang="en-US" smtClean="0"/>
              <a:t>‹#›</a:t>
            </a:fld>
            <a:endParaRPr lang="en-US" dirty="0"/>
          </a:p>
        </p:txBody>
      </p:sp>
      <p:sp>
        <p:nvSpPr>
          <p:cNvPr id="21" name="Rectangle 20"/>
          <p:cNvSpPr/>
          <p:nvPr/>
        </p:nvSpPr>
        <p:spPr>
          <a:xfrm>
            <a:off x="904875" y="2736056"/>
            <a:ext cx="7315200" cy="96012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914400" y="3786188"/>
            <a:ext cx="7315200" cy="51435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a:off x="904875" y="2736056"/>
            <a:ext cx="228600" cy="96012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914400" y="3786188"/>
            <a:ext cx="228600" cy="51435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00B92CF-3FD5-482B-A033-4CA0970A8D8F}" type="datetimeFigureOut">
              <a:rPr lang="en-US" smtClean="0"/>
              <a:t>8/6/2023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961324-BD0C-4703-8C50-9CE34DCFDFD4}"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00B92CF-3FD5-482B-A033-4CA0970A8D8F}" type="datetimeFigureOut">
              <a:rPr lang="en-US" smtClean="0"/>
              <a:t>8/6/2023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961324-BD0C-4703-8C50-9CE34DCFDFD4}" type="slidenum">
              <a:rPr lang="en-US" smtClean="0"/>
              <a:t>‹#›</a:t>
            </a:fld>
            <a:endParaRPr lang="en-US" dirty="0"/>
          </a:p>
        </p:txBody>
      </p:sp>
      <p:sp>
        <p:nvSpPr>
          <p:cNvPr id="7" name="Straight Connector 6"/>
          <p:cNvSpPr>
            <a:spLocks noChangeShapeType="1"/>
          </p:cNvSpPr>
          <p:nvPr/>
        </p:nvSpPr>
        <p:spPr bwMode="auto">
          <a:xfrm>
            <a:off x="457200" y="4764881"/>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8" name="Isosceles Triangle 7"/>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traight Connector 8"/>
          <p:cNvSpPr>
            <a:spLocks noChangeShapeType="1"/>
          </p:cNvSpPr>
          <p:nvPr/>
        </p:nvSpPr>
        <p:spPr bwMode="auto">
          <a:xfrm rot="5400000">
            <a:off x="4361127" y="2401464"/>
            <a:ext cx="438912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400B92CF-3FD5-482B-A033-4CA0970A8D8F}" type="datetimeFigureOut">
              <a:rPr lang="en-US" smtClean="0"/>
              <a:t>8/6/2023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961324-BD0C-4703-8C50-9CE34DCFDFD4}" type="slidenum">
              <a:rPr lang="en-US" smtClean="0"/>
              <a:t>‹#›</a:t>
            </a:fld>
            <a:endParaRPr lang="en-US" dirty="0"/>
          </a:p>
        </p:txBody>
      </p:sp>
      <p:sp>
        <p:nvSpPr>
          <p:cNvPr id="8" name="Content Placeholder 7"/>
          <p:cNvSpPr>
            <a:spLocks noGrp="1"/>
          </p:cNvSpPr>
          <p:nvPr>
            <p:ph sz="quarter" idx="1"/>
          </p:nvPr>
        </p:nvSpPr>
        <p:spPr>
          <a:xfrm>
            <a:off x="457200" y="914400"/>
            <a:ext cx="8229600" cy="37033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228850"/>
            <a:ext cx="6858000" cy="8001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3200400"/>
            <a:ext cx="6781800" cy="85725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4766310"/>
            <a:ext cx="2286000" cy="274320"/>
          </a:xfrm>
        </p:spPr>
        <p:txBody>
          <a:bodyPr/>
          <a:lstStyle/>
          <a:p>
            <a:fld id="{400B92CF-3FD5-482B-A033-4CA0970A8D8F}" type="datetimeFigureOut">
              <a:rPr lang="en-US" smtClean="0"/>
              <a:t>8/6/2023</a:t>
            </a:fld>
            <a:endParaRPr lang="en-US" dirty="0"/>
          </a:p>
        </p:txBody>
      </p:sp>
      <p:sp>
        <p:nvSpPr>
          <p:cNvPr id="5" name="Footer Placeholder 4"/>
          <p:cNvSpPr>
            <a:spLocks noGrp="1"/>
          </p:cNvSpPr>
          <p:nvPr>
            <p:ph type="ftr" sz="quarter" idx="11"/>
          </p:nvPr>
        </p:nvSpPr>
        <p:spPr>
          <a:xfrm>
            <a:off x="2898648" y="4766310"/>
            <a:ext cx="3474720" cy="274320"/>
          </a:xfrm>
        </p:spPr>
        <p:txBody>
          <a:bodyPr/>
          <a:lstStyle/>
          <a:p>
            <a:endParaRPr lang="en-US" dirty="0"/>
          </a:p>
        </p:txBody>
      </p:sp>
      <p:sp>
        <p:nvSpPr>
          <p:cNvPr id="6" name="Slide Number Placeholder 5"/>
          <p:cNvSpPr>
            <a:spLocks noGrp="1"/>
          </p:cNvSpPr>
          <p:nvPr>
            <p:ph type="sldNum" sz="quarter" idx="12"/>
          </p:nvPr>
        </p:nvSpPr>
        <p:spPr>
          <a:xfrm>
            <a:off x="1069848" y="4766310"/>
            <a:ext cx="1520952" cy="274320"/>
          </a:xfrm>
        </p:spPr>
        <p:txBody>
          <a:bodyPr/>
          <a:lstStyle/>
          <a:p>
            <a:fld id="{E9961324-BD0C-4703-8C50-9CE34DCFDFD4}" type="slidenum">
              <a:rPr lang="en-US" smtClean="0"/>
              <a:t>‹#›</a:t>
            </a:fld>
            <a:endParaRPr lang="en-US" dirty="0"/>
          </a:p>
        </p:txBody>
      </p:sp>
      <p:sp>
        <p:nvSpPr>
          <p:cNvPr id="7" name="Rectangle 6"/>
          <p:cNvSpPr/>
          <p:nvPr/>
        </p:nvSpPr>
        <p:spPr>
          <a:xfrm>
            <a:off x="914400" y="2114550"/>
            <a:ext cx="7315200" cy="96012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914400" y="2114550"/>
            <a:ext cx="228600" cy="96012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50"/>
            <a:ext cx="8229600" cy="6858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400B92CF-3FD5-482B-A033-4CA0970A8D8F}" type="datetimeFigureOut">
              <a:rPr lang="en-US" smtClean="0"/>
              <a:t>8/6/2023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9961324-BD0C-4703-8C50-9CE34DCFDFD4}" type="slidenum">
              <a:rPr lang="en-US" smtClean="0"/>
              <a:t>‹#›</a:t>
            </a:fld>
            <a:endParaRPr lang="en-US" dirty="0"/>
          </a:p>
        </p:txBody>
      </p:sp>
      <p:sp>
        <p:nvSpPr>
          <p:cNvPr id="9" name="Content Placeholder 8"/>
          <p:cNvSpPr>
            <a:spLocks noGrp="1"/>
          </p:cNvSpPr>
          <p:nvPr>
            <p:ph sz="quarter" idx="1"/>
          </p:nvPr>
        </p:nvSpPr>
        <p:spPr>
          <a:xfrm>
            <a:off x="457200" y="914400"/>
            <a:ext cx="4041648" cy="37033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912114"/>
            <a:ext cx="4041648" cy="37033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50"/>
            <a:ext cx="8229600" cy="6858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964406"/>
            <a:ext cx="4040188" cy="51435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1" y="971550"/>
            <a:ext cx="4041775" cy="51435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400B92CF-3FD5-482B-A033-4CA0970A8D8F}" type="datetimeFigureOut">
              <a:rPr lang="en-US" smtClean="0"/>
              <a:t>8/6/2023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9961324-BD0C-4703-8C50-9CE34DCFDFD4}" type="slidenum">
              <a:rPr lang="en-US" smtClean="0"/>
              <a:t>‹#›</a:t>
            </a:fld>
            <a:endParaRPr lang="en-US" dirty="0"/>
          </a:p>
        </p:txBody>
      </p:sp>
      <p:sp>
        <p:nvSpPr>
          <p:cNvPr id="11" name="Content Placeholder 10"/>
          <p:cNvSpPr>
            <a:spLocks noGrp="1"/>
          </p:cNvSpPr>
          <p:nvPr>
            <p:ph sz="quarter" idx="2"/>
          </p:nvPr>
        </p:nvSpPr>
        <p:spPr>
          <a:xfrm>
            <a:off x="457200" y="1600200"/>
            <a:ext cx="4038600" cy="302895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1600200"/>
            <a:ext cx="4038600" cy="302895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50"/>
            <a:ext cx="8229600" cy="6858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400B92CF-3FD5-482B-A033-4CA0970A8D8F}" type="datetimeFigureOut">
              <a:rPr lang="en-US" smtClean="0"/>
              <a:t>8/6/2023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9961324-BD0C-4703-8C50-9CE34DCFDFD4}" type="slidenum">
              <a:rPr lang="en-US" smtClean="0"/>
              <a:t>‹#›</a:t>
            </a:fld>
            <a:endParaRPr lang="en-US" dirty="0"/>
          </a:p>
        </p:txBody>
      </p:sp>
      <p:sp>
        <p:nvSpPr>
          <p:cNvPr id="6" name="Isosceles Triangle 5"/>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0B92CF-3FD5-482B-A033-4CA0970A8D8F}" type="datetimeFigureOut">
              <a:rPr lang="en-US" smtClean="0"/>
              <a:t>8/6/2023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9961324-BD0C-4703-8C50-9CE34DCFDFD4}" type="slidenum">
              <a:rPr lang="en-US" smtClean="0"/>
              <a:t>‹#›</a:t>
            </a:fld>
            <a:endParaRPr lang="en-US" dirty="0"/>
          </a:p>
        </p:txBody>
      </p:sp>
      <p:sp>
        <p:nvSpPr>
          <p:cNvPr id="5" name="Straight Connector 4"/>
          <p:cNvSpPr>
            <a:spLocks noChangeShapeType="1"/>
          </p:cNvSpPr>
          <p:nvPr/>
        </p:nvSpPr>
        <p:spPr bwMode="auto">
          <a:xfrm>
            <a:off x="457200" y="4764881"/>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6" name="Isosceles Triangle 5"/>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228600"/>
            <a:ext cx="2514600" cy="62865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914401"/>
            <a:ext cx="2514600" cy="3632597"/>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00B92CF-3FD5-482B-A033-4CA0970A8D8F}" type="datetimeFigureOut">
              <a:rPr lang="en-US" smtClean="0"/>
              <a:t>8/6/2023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9961324-BD0C-4703-8C50-9CE34DCFDFD4}" type="slidenum">
              <a:rPr lang="en-US" smtClean="0"/>
              <a:t>‹#›</a:t>
            </a:fld>
            <a:endParaRPr lang="en-US" dirty="0"/>
          </a:p>
        </p:txBody>
      </p:sp>
      <p:sp>
        <p:nvSpPr>
          <p:cNvPr id="8" name="Straight Connector 7"/>
          <p:cNvSpPr>
            <a:spLocks noChangeShapeType="1"/>
          </p:cNvSpPr>
          <p:nvPr/>
        </p:nvSpPr>
        <p:spPr bwMode="auto">
          <a:xfrm>
            <a:off x="457200" y="4764881"/>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Straight Connector 9"/>
          <p:cNvSpPr>
            <a:spLocks noChangeShapeType="1"/>
          </p:cNvSpPr>
          <p:nvPr/>
        </p:nvSpPr>
        <p:spPr bwMode="auto">
          <a:xfrm rot="5400000">
            <a:off x="3915025" y="2493169"/>
            <a:ext cx="452628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Content Placeholder 11"/>
          <p:cNvSpPr>
            <a:spLocks noGrp="1"/>
          </p:cNvSpPr>
          <p:nvPr>
            <p:ph sz="quarter" idx="1"/>
          </p:nvPr>
        </p:nvSpPr>
        <p:spPr>
          <a:xfrm>
            <a:off x="304800" y="228600"/>
            <a:ext cx="5715000" cy="428625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75642"/>
            <a:ext cx="8229600" cy="506016"/>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428750"/>
            <a:ext cx="8229600" cy="3202686"/>
          </a:xfrm>
          <a:solidFill>
            <a:schemeClr val="tx1">
              <a:shade val="50000"/>
            </a:schemeClr>
          </a:solidFill>
          <a:ln>
            <a:noFill/>
          </a:ln>
          <a:effectLst/>
        </p:spPr>
        <p:txBody>
          <a:bodyPr/>
          <a:lstStyle>
            <a:lvl1pPr marL="0" indent="0">
              <a:spcBef>
                <a:spcPts val="600"/>
              </a:spcBef>
              <a:buNone/>
              <a:defRPr sz="3200"/>
            </a:lvl1pPr>
          </a:lstStyle>
          <a:p>
            <a:r>
              <a:rPr kumimoji="0" lang="en-US" dirty="0"/>
              <a:t>Click icon to add picture</a:t>
            </a:r>
          </a:p>
        </p:txBody>
      </p:sp>
      <p:sp>
        <p:nvSpPr>
          <p:cNvPr id="4" name="Text Placeholder 3"/>
          <p:cNvSpPr>
            <a:spLocks noGrp="1"/>
          </p:cNvSpPr>
          <p:nvPr>
            <p:ph type="body" sz="half" idx="2"/>
          </p:nvPr>
        </p:nvSpPr>
        <p:spPr>
          <a:xfrm>
            <a:off x="457200" y="914400"/>
            <a:ext cx="8229600" cy="40005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00B92CF-3FD5-482B-A033-4CA0970A8D8F}" type="datetimeFigureOut">
              <a:rPr lang="en-US" smtClean="0"/>
              <a:t>8/6/2023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9961324-BD0C-4703-8C50-9CE34DCFDFD4}" type="slidenum">
              <a:rPr lang="en-US" smtClean="0"/>
              <a:t>‹#›</a:t>
            </a:fld>
            <a:endParaRPr lang="en-US" dirty="0"/>
          </a:p>
        </p:txBody>
      </p:sp>
      <p:sp>
        <p:nvSpPr>
          <p:cNvPr id="8" name="Straight Connector 7"/>
          <p:cNvSpPr>
            <a:spLocks noChangeShapeType="1"/>
          </p:cNvSpPr>
          <p:nvPr/>
        </p:nvSpPr>
        <p:spPr bwMode="auto">
          <a:xfrm>
            <a:off x="457200" y="4764881"/>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457200" y="375642"/>
            <a:ext cx="182880" cy="51435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14300"/>
            <a:ext cx="8229600" cy="74295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914400"/>
            <a:ext cx="8229600" cy="3682746"/>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4767263"/>
            <a:ext cx="2289048" cy="274320"/>
          </a:xfrm>
          <a:prstGeom prst="rect">
            <a:avLst/>
          </a:prstGeom>
        </p:spPr>
        <p:txBody>
          <a:bodyPr vert="horz"/>
          <a:lstStyle>
            <a:lvl1pPr algn="l" eaLnBrk="1" latinLnBrk="0" hangingPunct="1">
              <a:defRPr kumimoji="0" sz="1400">
                <a:solidFill>
                  <a:schemeClr val="tx2"/>
                </a:solidFill>
              </a:defRPr>
            </a:lvl1pPr>
          </a:lstStyle>
          <a:p>
            <a:fld id="{400B92CF-3FD5-482B-A033-4CA0970A8D8F}" type="datetimeFigureOut">
              <a:rPr lang="en-US" smtClean="0"/>
              <a:t>8/6/2023</a:t>
            </a:fld>
            <a:endParaRPr lang="en-US" dirty="0"/>
          </a:p>
        </p:txBody>
      </p:sp>
      <p:sp>
        <p:nvSpPr>
          <p:cNvPr id="3" name="Footer Placeholder 2"/>
          <p:cNvSpPr>
            <a:spLocks noGrp="1"/>
          </p:cNvSpPr>
          <p:nvPr>
            <p:ph type="ftr" sz="quarter" idx="3"/>
          </p:nvPr>
        </p:nvSpPr>
        <p:spPr>
          <a:xfrm>
            <a:off x="2898648" y="4767263"/>
            <a:ext cx="3505200" cy="274320"/>
          </a:xfrm>
          <a:prstGeom prst="rect">
            <a:avLst/>
          </a:prstGeom>
        </p:spPr>
        <p:txBody>
          <a:bodyPr vert="horz"/>
          <a:lstStyle>
            <a:lvl1pPr algn="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612648" y="4767263"/>
            <a:ext cx="1981200" cy="274320"/>
          </a:xfrm>
          <a:prstGeom prst="rect">
            <a:avLst/>
          </a:prstGeom>
        </p:spPr>
        <p:txBody>
          <a:bodyPr vert="horz"/>
          <a:lstStyle>
            <a:lvl1pPr algn="l" eaLnBrk="1" latinLnBrk="0" hangingPunct="1">
              <a:defRPr kumimoji="0" sz="1400">
                <a:solidFill>
                  <a:schemeClr val="tx2"/>
                </a:solidFill>
              </a:defRPr>
            </a:lvl1pPr>
          </a:lstStyle>
          <a:p>
            <a:fld id="{E9961324-BD0C-4703-8C50-9CE34DCFDFD4}" type="slidenum">
              <a:rPr lang="en-US" smtClean="0"/>
              <a:t>‹#›</a:t>
            </a:fld>
            <a:endParaRPr lang="en-US" dirty="0"/>
          </a:p>
        </p:txBody>
      </p:sp>
      <p:sp>
        <p:nvSpPr>
          <p:cNvPr id="28" name="Straight Connector 27"/>
          <p:cNvSpPr>
            <a:spLocks noChangeShapeType="1"/>
          </p:cNvSpPr>
          <p:nvPr/>
        </p:nvSpPr>
        <p:spPr bwMode="auto">
          <a:xfrm>
            <a:off x="457200" y="4764881"/>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Straight Connector 28"/>
          <p:cNvSpPr>
            <a:spLocks noChangeShapeType="1"/>
          </p:cNvSpPr>
          <p:nvPr/>
        </p:nvSpPr>
        <p:spPr bwMode="auto">
          <a:xfrm>
            <a:off x="457200" y="85725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Isosceles Triangle 9"/>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7.wmf"/><Relationship Id="rId18" Type="http://schemas.openxmlformats.org/officeDocument/2006/relationships/oleObject" Target="../embeddings/oleObject8.bin"/><Relationship Id="rId3" Type="http://schemas.openxmlformats.org/officeDocument/2006/relationships/notesSlide" Target="../notesSlides/notesSlide3.xml"/><Relationship Id="rId7" Type="http://schemas.openxmlformats.org/officeDocument/2006/relationships/image" Target="../media/image4.wmf"/><Relationship Id="rId12" Type="http://schemas.openxmlformats.org/officeDocument/2006/relationships/oleObject" Target="../embeddings/oleObject5.bin"/><Relationship Id="rId17" Type="http://schemas.openxmlformats.org/officeDocument/2006/relationships/image" Target="../media/image9.wmf"/><Relationship Id="rId2" Type="http://schemas.openxmlformats.org/officeDocument/2006/relationships/slideLayout" Target="../slideLayouts/slideLayout2.xml"/><Relationship Id="rId16" Type="http://schemas.openxmlformats.org/officeDocument/2006/relationships/oleObject" Target="../embeddings/oleObject7.bin"/><Relationship Id="rId1" Type="http://schemas.openxmlformats.org/officeDocument/2006/relationships/tags" Target="../tags/tag2.xml"/><Relationship Id="rId6" Type="http://schemas.openxmlformats.org/officeDocument/2006/relationships/oleObject" Target="../embeddings/oleObject2.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4.bin"/><Relationship Id="rId19" Type="http://schemas.openxmlformats.org/officeDocument/2006/relationships/image" Target="../media/image10.wmf"/><Relationship Id="rId4" Type="http://schemas.openxmlformats.org/officeDocument/2006/relationships/oleObject" Target="../embeddings/oleObject1.bin"/><Relationship Id="rId9" Type="http://schemas.openxmlformats.org/officeDocument/2006/relationships/image" Target="../media/image5.wmf"/><Relationship Id="rId14" Type="http://schemas.openxmlformats.org/officeDocument/2006/relationships/oleObject" Target="../embeddings/oleObject6.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Analytic Geometry</a:t>
            </a:r>
          </a:p>
        </p:txBody>
      </p:sp>
      <p:sp>
        <p:nvSpPr>
          <p:cNvPr id="3" name="Subtitle 2"/>
          <p:cNvSpPr>
            <a:spLocks noGrp="1"/>
          </p:cNvSpPr>
          <p:nvPr>
            <p:ph type="subTitle" idx="1"/>
          </p:nvPr>
        </p:nvSpPr>
        <p:spPr/>
        <p:txBody>
          <a:bodyPr>
            <a:normAutofit/>
          </a:bodyPr>
          <a:lstStyle/>
          <a:p>
            <a:r>
              <a:rPr lang="en-US" dirty="0">
                <a:solidFill>
                  <a:schemeClr val="accent1">
                    <a:lumMod val="50000"/>
                  </a:schemeClr>
                </a:solidFill>
              </a:rPr>
              <a:t>Parallel Lines</a:t>
            </a:r>
          </a:p>
        </p:txBody>
      </p:sp>
    </p:spTree>
    <p:extLst>
      <p:ext uri="{BB962C8B-B14F-4D97-AF65-F5344CB8AC3E}">
        <p14:creationId xmlns:p14="http://schemas.microsoft.com/office/powerpoint/2010/main" val="2382641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lumMod val="50000"/>
                  </a:schemeClr>
                </a:solidFill>
              </a:rPr>
              <a:t>Parallel Lines</a:t>
            </a:r>
          </a:p>
        </p:txBody>
      </p:sp>
      <p:pic>
        <p:nvPicPr>
          <p:cNvPr id="9" name="Picture 2" descr="P:\WCE\Website\VideoSlides\images\129.0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1428750"/>
            <a:ext cx="2790825" cy="2790825"/>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Straight Arrow Connector 10">
            <a:extLst>
              <a:ext uri="{FF2B5EF4-FFF2-40B4-BE49-F238E27FC236}">
                <a16:creationId xmlns:a16="http://schemas.microsoft.com/office/drawing/2014/main" id="{6FB1B29E-10C6-48A9-B34C-1FC432445B0D}"/>
              </a:ext>
            </a:extLst>
          </p:cNvPr>
          <p:cNvCxnSpPr>
            <a:cxnSpLocks/>
          </p:cNvCxnSpPr>
          <p:nvPr/>
        </p:nvCxnSpPr>
        <p:spPr>
          <a:xfrm flipV="1">
            <a:off x="3233737" y="1562100"/>
            <a:ext cx="2438400" cy="1905000"/>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6FB1B29E-10C6-48A9-B34C-1FC432445B0D}"/>
              </a:ext>
            </a:extLst>
          </p:cNvPr>
          <p:cNvCxnSpPr>
            <a:cxnSpLocks/>
          </p:cNvCxnSpPr>
          <p:nvPr/>
        </p:nvCxnSpPr>
        <p:spPr>
          <a:xfrm flipV="1">
            <a:off x="3233737" y="2114550"/>
            <a:ext cx="2438400" cy="1905000"/>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56279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3.33333E-6 3.7037E-6 L -0.00104 -0.10278 " pathEditMode="relative" rAng="0" ptsTypes="AA">
                                      <p:cBhvr>
                                        <p:cTn id="6" dur="2000" fill="hold"/>
                                        <p:tgtEl>
                                          <p:spTgt spid="12"/>
                                        </p:tgtEl>
                                        <p:attrNameLst>
                                          <p:attrName>ppt_x</p:attrName>
                                          <p:attrName>ppt_y</p:attrName>
                                        </p:attrNameLst>
                                      </p:cBhvr>
                                      <p:rCtr x="-52" y="-515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lumMod val="50000"/>
                  </a:schemeClr>
                </a:solidFill>
              </a:rPr>
              <a:t>Parallel Lines</a:t>
            </a:r>
          </a:p>
        </p:txBody>
      </p:sp>
      <p:sp>
        <p:nvSpPr>
          <p:cNvPr id="6" name="TextBox 5">
            <a:extLst>
              <a:ext uri="{FF2B5EF4-FFF2-40B4-BE49-F238E27FC236}">
                <a16:creationId xmlns:a16="http://schemas.microsoft.com/office/drawing/2014/main" id="{C08A4722-031C-D136-E33D-B59BFE452182}"/>
              </a:ext>
            </a:extLst>
          </p:cNvPr>
          <p:cNvSpPr txBox="1"/>
          <p:nvPr/>
        </p:nvSpPr>
        <p:spPr>
          <a:xfrm>
            <a:off x="381000" y="971550"/>
            <a:ext cx="5742469" cy="369332"/>
          </a:xfrm>
          <a:prstGeom prst="rect">
            <a:avLst/>
          </a:prstGeom>
          <a:noFill/>
        </p:spPr>
        <p:txBody>
          <a:bodyPr wrap="none" rtlCol="0">
            <a:spAutoFit/>
          </a:bodyPr>
          <a:lstStyle/>
          <a:p>
            <a:r>
              <a:rPr lang="en-US" dirty="0"/>
              <a:t>Are the equations 3</a:t>
            </a:r>
            <a:r>
              <a:rPr lang="en-US" i="1" dirty="0"/>
              <a:t>x</a:t>
            </a:r>
            <a:r>
              <a:rPr lang="en-US" dirty="0"/>
              <a:t> + 4</a:t>
            </a:r>
            <a:r>
              <a:rPr lang="en-US" i="1" dirty="0"/>
              <a:t>y</a:t>
            </a:r>
            <a:r>
              <a:rPr lang="en-US" dirty="0"/>
              <a:t> + 2 = 0 and -6</a:t>
            </a:r>
            <a:r>
              <a:rPr lang="en-US" i="1" dirty="0"/>
              <a:t>x</a:t>
            </a:r>
            <a:r>
              <a:rPr lang="en-US" dirty="0"/>
              <a:t> – 8</a:t>
            </a:r>
            <a:r>
              <a:rPr lang="en-US" i="1" dirty="0"/>
              <a:t>y</a:t>
            </a:r>
            <a:r>
              <a:rPr lang="en-US" dirty="0"/>
              <a:t> = 1 parallel?</a:t>
            </a:r>
          </a:p>
        </p:txBody>
      </p:sp>
      <p:graphicFrame>
        <p:nvGraphicFramePr>
          <p:cNvPr id="7" name="Object 6">
            <a:extLst>
              <a:ext uri="{FF2B5EF4-FFF2-40B4-BE49-F238E27FC236}">
                <a16:creationId xmlns:a16="http://schemas.microsoft.com/office/drawing/2014/main" id="{3B3BDC5B-D2DA-C9EF-F81B-989591BB13C1}"/>
              </a:ext>
            </a:extLst>
          </p:cNvPr>
          <p:cNvGraphicFramePr>
            <a:graphicFrameLocks noChangeAspect="1"/>
          </p:cNvGraphicFramePr>
          <p:nvPr>
            <p:extLst>
              <p:ext uri="{D42A27DB-BD31-4B8C-83A1-F6EECF244321}">
                <p14:modId xmlns:p14="http://schemas.microsoft.com/office/powerpoint/2010/main" val="2802444687"/>
              </p:ext>
            </p:extLst>
          </p:nvPr>
        </p:nvGraphicFramePr>
        <p:xfrm>
          <a:off x="1676400" y="1657350"/>
          <a:ext cx="1333500" cy="254000"/>
        </p:xfrm>
        <a:graphic>
          <a:graphicData uri="http://schemas.openxmlformats.org/presentationml/2006/ole">
            <mc:AlternateContent xmlns:mc="http://schemas.openxmlformats.org/markup-compatibility/2006">
              <mc:Choice xmlns:v="urn:schemas-microsoft-com:vml" Requires="v">
                <p:oleObj name="Equation" r:id="rId4" imgW="1333440" imgH="253800" progId="Equation.DSMT4">
                  <p:embed/>
                </p:oleObj>
              </mc:Choice>
              <mc:Fallback>
                <p:oleObj name="Equation" r:id="rId4" imgW="1333440" imgH="253800" progId="Equation.DSMT4">
                  <p:embed/>
                  <p:pic>
                    <p:nvPicPr>
                      <p:cNvPr id="0" name=""/>
                      <p:cNvPicPr/>
                      <p:nvPr/>
                    </p:nvPicPr>
                    <p:blipFill>
                      <a:blip r:embed="rId5"/>
                      <a:stretch>
                        <a:fillRect/>
                      </a:stretch>
                    </p:blipFill>
                    <p:spPr>
                      <a:xfrm>
                        <a:off x="1676400" y="1657350"/>
                        <a:ext cx="1333500" cy="25400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F6F52F6C-50F6-8C00-3627-C8EDA1C7A742}"/>
              </a:ext>
            </a:extLst>
          </p:cNvPr>
          <p:cNvGraphicFramePr>
            <a:graphicFrameLocks noChangeAspect="1"/>
          </p:cNvGraphicFramePr>
          <p:nvPr>
            <p:extLst>
              <p:ext uri="{D42A27DB-BD31-4B8C-83A1-F6EECF244321}">
                <p14:modId xmlns:p14="http://schemas.microsoft.com/office/powerpoint/2010/main" val="124524103"/>
              </p:ext>
            </p:extLst>
          </p:nvPr>
        </p:nvGraphicFramePr>
        <p:xfrm>
          <a:off x="1765300" y="2081213"/>
          <a:ext cx="1155700" cy="254000"/>
        </p:xfrm>
        <a:graphic>
          <a:graphicData uri="http://schemas.openxmlformats.org/presentationml/2006/ole">
            <mc:AlternateContent xmlns:mc="http://schemas.openxmlformats.org/markup-compatibility/2006">
              <mc:Choice xmlns:v="urn:schemas-microsoft-com:vml" Requires="v">
                <p:oleObj name="Equation" r:id="rId6" imgW="1155600" imgH="253800" progId="Equation.DSMT4">
                  <p:embed/>
                </p:oleObj>
              </mc:Choice>
              <mc:Fallback>
                <p:oleObj name="Equation" r:id="rId6" imgW="1155600" imgH="253800" progId="Equation.DSMT4">
                  <p:embed/>
                  <p:pic>
                    <p:nvPicPr>
                      <p:cNvPr id="7" name="Object 6">
                        <a:extLst>
                          <a:ext uri="{FF2B5EF4-FFF2-40B4-BE49-F238E27FC236}">
                            <a16:creationId xmlns:a16="http://schemas.microsoft.com/office/drawing/2014/main" id="{3B3BDC5B-D2DA-C9EF-F81B-989591BB13C1}"/>
                          </a:ext>
                        </a:extLst>
                      </p:cNvPr>
                      <p:cNvPicPr/>
                      <p:nvPr/>
                    </p:nvPicPr>
                    <p:blipFill>
                      <a:blip r:embed="rId7"/>
                      <a:stretch>
                        <a:fillRect/>
                      </a:stretch>
                    </p:blipFill>
                    <p:spPr>
                      <a:xfrm>
                        <a:off x="1765300" y="2081213"/>
                        <a:ext cx="1155700" cy="254000"/>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88A28DBD-684C-ED3B-DBF4-37D24BA2091B}"/>
              </a:ext>
            </a:extLst>
          </p:cNvPr>
          <p:cNvGraphicFramePr>
            <a:graphicFrameLocks noChangeAspect="1"/>
          </p:cNvGraphicFramePr>
          <p:nvPr>
            <p:extLst>
              <p:ext uri="{D42A27DB-BD31-4B8C-83A1-F6EECF244321}">
                <p14:modId xmlns:p14="http://schemas.microsoft.com/office/powerpoint/2010/main" val="925680895"/>
              </p:ext>
            </p:extLst>
          </p:nvPr>
        </p:nvGraphicFramePr>
        <p:xfrm>
          <a:off x="1765300" y="2505076"/>
          <a:ext cx="1155700" cy="571500"/>
        </p:xfrm>
        <a:graphic>
          <a:graphicData uri="http://schemas.openxmlformats.org/presentationml/2006/ole">
            <mc:AlternateContent xmlns:mc="http://schemas.openxmlformats.org/markup-compatibility/2006">
              <mc:Choice xmlns:v="urn:schemas-microsoft-com:vml" Requires="v">
                <p:oleObj name="Equation" r:id="rId8" imgW="1155600" imgH="571320" progId="Equation.DSMT4">
                  <p:embed/>
                </p:oleObj>
              </mc:Choice>
              <mc:Fallback>
                <p:oleObj name="Equation" r:id="rId8" imgW="1155600" imgH="571320" progId="Equation.DSMT4">
                  <p:embed/>
                  <p:pic>
                    <p:nvPicPr>
                      <p:cNvPr id="8" name="Object 7">
                        <a:extLst>
                          <a:ext uri="{FF2B5EF4-FFF2-40B4-BE49-F238E27FC236}">
                            <a16:creationId xmlns:a16="http://schemas.microsoft.com/office/drawing/2014/main" id="{F6F52F6C-50F6-8C00-3627-C8EDA1C7A742}"/>
                          </a:ext>
                        </a:extLst>
                      </p:cNvPr>
                      <p:cNvPicPr/>
                      <p:nvPr/>
                    </p:nvPicPr>
                    <p:blipFill>
                      <a:blip r:embed="rId9"/>
                      <a:stretch>
                        <a:fillRect/>
                      </a:stretch>
                    </p:blipFill>
                    <p:spPr>
                      <a:xfrm>
                        <a:off x="1765300" y="2505076"/>
                        <a:ext cx="1155700" cy="571500"/>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2CE4F03E-1B51-0AFA-3603-008C74FF3325}"/>
              </a:ext>
            </a:extLst>
          </p:cNvPr>
          <p:cNvGraphicFramePr>
            <a:graphicFrameLocks noChangeAspect="1"/>
          </p:cNvGraphicFramePr>
          <p:nvPr>
            <p:extLst>
              <p:ext uri="{D42A27DB-BD31-4B8C-83A1-F6EECF244321}">
                <p14:modId xmlns:p14="http://schemas.microsoft.com/office/powerpoint/2010/main" val="2455148756"/>
              </p:ext>
            </p:extLst>
          </p:nvPr>
        </p:nvGraphicFramePr>
        <p:xfrm>
          <a:off x="6190942" y="1657350"/>
          <a:ext cx="1143000" cy="254000"/>
        </p:xfrm>
        <a:graphic>
          <a:graphicData uri="http://schemas.openxmlformats.org/presentationml/2006/ole">
            <mc:AlternateContent xmlns:mc="http://schemas.openxmlformats.org/markup-compatibility/2006">
              <mc:Choice xmlns:v="urn:schemas-microsoft-com:vml" Requires="v">
                <p:oleObj name="Equation" r:id="rId10" imgW="1143000" imgH="253800" progId="Equation.DSMT4">
                  <p:embed/>
                </p:oleObj>
              </mc:Choice>
              <mc:Fallback>
                <p:oleObj name="Equation" r:id="rId10" imgW="1143000" imgH="253800" progId="Equation.DSMT4">
                  <p:embed/>
                  <p:pic>
                    <p:nvPicPr>
                      <p:cNvPr id="7" name="Object 6">
                        <a:extLst>
                          <a:ext uri="{FF2B5EF4-FFF2-40B4-BE49-F238E27FC236}">
                            <a16:creationId xmlns:a16="http://schemas.microsoft.com/office/drawing/2014/main" id="{3B3BDC5B-D2DA-C9EF-F81B-989591BB13C1}"/>
                          </a:ext>
                        </a:extLst>
                      </p:cNvPr>
                      <p:cNvPicPr/>
                      <p:nvPr/>
                    </p:nvPicPr>
                    <p:blipFill>
                      <a:blip r:embed="rId11"/>
                      <a:stretch>
                        <a:fillRect/>
                      </a:stretch>
                    </p:blipFill>
                    <p:spPr>
                      <a:xfrm>
                        <a:off x="6190942" y="1657350"/>
                        <a:ext cx="1143000" cy="254000"/>
                      </a:xfrm>
                      <a:prstGeom prst="rect">
                        <a:avLst/>
                      </a:prstGeom>
                    </p:spPr>
                  </p:pic>
                </p:oleObj>
              </mc:Fallback>
            </mc:AlternateContent>
          </a:graphicData>
        </a:graphic>
      </p:graphicFrame>
      <p:graphicFrame>
        <p:nvGraphicFramePr>
          <p:cNvPr id="14" name="Object 13">
            <a:extLst>
              <a:ext uri="{FF2B5EF4-FFF2-40B4-BE49-F238E27FC236}">
                <a16:creationId xmlns:a16="http://schemas.microsoft.com/office/drawing/2014/main" id="{786DE8A8-4A92-4365-7EEF-BF0FC2F49833}"/>
              </a:ext>
            </a:extLst>
          </p:cNvPr>
          <p:cNvGraphicFramePr>
            <a:graphicFrameLocks noChangeAspect="1"/>
          </p:cNvGraphicFramePr>
          <p:nvPr>
            <p:extLst>
              <p:ext uri="{D42A27DB-BD31-4B8C-83A1-F6EECF244321}">
                <p14:modId xmlns:p14="http://schemas.microsoft.com/office/powerpoint/2010/main" val="1850020359"/>
              </p:ext>
            </p:extLst>
          </p:nvPr>
        </p:nvGraphicFramePr>
        <p:xfrm>
          <a:off x="6190942" y="2089150"/>
          <a:ext cx="1143000" cy="254000"/>
        </p:xfrm>
        <a:graphic>
          <a:graphicData uri="http://schemas.openxmlformats.org/presentationml/2006/ole">
            <mc:AlternateContent xmlns:mc="http://schemas.openxmlformats.org/markup-compatibility/2006">
              <mc:Choice xmlns:v="urn:schemas-microsoft-com:vml" Requires="v">
                <p:oleObj name="Equation" r:id="rId12" imgW="1143000" imgH="253800" progId="Equation.DSMT4">
                  <p:embed/>
                </p:oleObj>
              </mc:Choice>
              <mc:Fallback>
                <p:oleObj name="Equation" r:id="rId12" imgW="1143000" imgH="253800" progId="Equation.DSMT4">
                  <p:embed/>
                  <p:pic>
                    <p:nvPicPr>
                      <p:cNvPr id="13" name="Object 12">
                        <a:extLst>
                          <a:ext uri="{FF2B5EF4-FFF2-40B4-BE49-F238E27FC236}">
                            <a16:creationId xmlns:a16="http://schemas.microsoft.com/office/drawing/2014/main" id="{2CE4F03E-1B51-0AFA-3603-008C74FF3325}"/>
                          </a:ext>
                        </a:extLst>
                      </p:cNvPr>
                      <p:cNvPicPr/>
                      <p:nvPr/>
                    </p:nvPicPr>
                    <p:blipFill>
                      <a:blip r:embed="rId13"/>
                      <a:stretch>
                        <a:fillRect/>
                      </a:stretch>
                    </p:blipFill>
                    <p:spPr>
                      <a:xfrm>
                        <a:off x="6190942" y="2089150"/>
                        <a:ext cx="1143000" cy="254000"/>
                      </a:xfrm>
                      <a:prstGeom prst="rect">
                        <a:avLst/>
                      </a:prstGeom>
                    </p:spPr>
                  </p:pic>
                </p:oleObj>
              </mc:Fallback>
            </mc:AlternateContent>
          </a:graphicData>
        </a:graphic>
      </p:graphicFrame>
      <p:graphicFrame>
        <p:nvGraphicFramePr>
          <p:cNvPr id="15" name="Object 14">
            <a:extLst>
              <a:ext uri="{FF2B5EF4-FFF2-40B4-BE49-F238E27FC236}">
                <a16:creationId xmlns:a16="http://schemas.microsoft.com/office/drawing/2014/main" id="{74659971-1B26-E60F-5E55-D34964E6B483}"/>
              </a:ext>
            </a:extLst>
          </p:cNvPr>
          <p:cNvGraphicFramePr>
            <a:graphicFrameLocks noChangeAspect="1"/>
          </p:cNvGraphicFramePr>
          <p:nvPr>
            <p:extLst>
              <p:ext uri="{D42A27DB-BD31-4B8C-83A1-F6EECF244321}">
                <p14:modId xmlns:p14="http://schemas.microsoft.com/office/powerpoint/2010/main" val="1700017933"/>
              </p:ext>
            </p:extLst>
          </p:nvPr>
        </p:nvGraphicFramePr>
        <p:xfrm>
          <a:off x="6190942" y="2520950"/>
          <a:ext cx="1143000" cy="571500"/>
        </p:xfrm>
        <a:graphic>
          <a:graphicData uri="http://schemas.openxmlformats.org/presentationml/2006/ole">
            <mc:AlternateContent xmlns:mc="http://schemas.openxmlformats.org/markup-compatibility/2006">
              <mc:Choice xmlns:v="urn:schemas-microsoft-com:vml" Requires="v">
                <p:oleObj name="Equation" r:id="rId14" imgW="1143000" imgH="571320" progId="Equation.DSMT4">
                  <p:embed/>
                </p:oleObj>
              </mc:Choice>
              <mc:Fallback>
                <p:oleObj name="Equation" r:id="rId14" imgW="1143000" imgH="571320" progId="Equation.DSMT4">
                  <p:embed/>
                  <p:pic>
                    <p:nvPicPr>
                      <p:cNvPr id="14" name="Object 13">
                        <a:extLst>
                          <a:ext uri="{FF2B5EF4-FFF2-40B4-BE49-F238E27FC236}">
                            <a16:creationId xmlns:a16="http://schemas.microsoft.com/office/drawing/2014/main" id="{786DE8A8-4A92-4365-7EEF-BF0FC2F49833}"/>
                          </a:ext>
                        </a:extLst>
                      </p:cNvPr>
                      <p:cNvPicPr/>
                      <p:nvPr/>
                    </p:nvPicPr>
                    <p:blipFill>
                      <a:blip r:embed="rId15"/>
                      <a:stretch>
                        <a:fillRect/>
                      </a:stretch>
                    </p:blipFill>
                    <p:spPr>
                      <a:xfrm>
                        <a:off x="6190942" y="2520950"/>
                        <a:ext cx="1143000" cy="571500"/>
                      </a:xfrm>
                      <a:prstGeom prst="rect">
                        <a:avLst/>
                      </a:prstGeom>
                    </p:spPr>
                  </p:pic>
                </p:oleObj>
              </mc:Fallback>
            </mc:AlternateContent>
          </a:graphicData>
        </a:graphic>
      </p:graphicFrame>
      <p:graphicFrame>
        <p:nvGraphicFramePr>
          <p:cNvPr id="16" name="Object 15">
            <a:extLst>
              <a:ext uri="{FF2B5EF4-FFF2-40B4-BE49-F238E27FC236}">
                <a16:creationId xmlns:a16="http://schemas.microsoft.com/office/drawing/2014/main" id="{1A18F1DA-9C7B-C48A-F813-19662633FD8F}"/>
              </a:ext>
            </a:extLst>
          </p:cNvPr>
          <p:cNvGraphicFramePr>
            <a:graphicFrameLocks noChangeAspect="1"/>
          </p:cNvGraphicFramePr>
          <p:nvPr>
            <p:extLst>
              <p:ext uri="{D42A27DB-BD31-4B8C-83A1-F6EECF244321}">
                <p14:modId xmlns:p14="http://schemas.microsoft.com/office/powerpoint/2010/main" val="4128264196"/>
              </p:ext>
            </p:extLst>
          </p:nvPr>
        </p:nvGraphicFramePr>
        <p:xfrm>
          <a:off x="6184592" y="3270250"/>
          <a:ext cx="1155700" cy="571500"/>
        </p:xfrm>
        <a:graphic>
          <a:graphicData uri="http://schemas.openxmlformats.org/presentationml/2006/ole">
            <mc:AlternateContent xmlns:mc="http://schemas.openxmlformats.org/markup-compatibility/2006">
              <mc:Choice xmlns:v="urn:schemas-microsoft-com:vml" Requires="v">
                <p:oleObj name="Equation" r:id="rId16" imgW="1155600" imgH="571320" progId="Equation.DSMT4">
                  <p:embed/>
                </p:oleObj>
              </mc:Choice>
              <mc:Fallback>
                <p:oleObj name="Equation" r:id="rId16" imgW="1155600" imgH="571320" progId="Equation.DSMT4">
                  <p:embed/>
                  <p:pic>
                    <p:nvPicPr>
                      <p:cNvPr id="15" name="Object 14">
                        <a:extLst>
                          <a:ext uri="{FF2B5EF4-FFF2-40B4-BE49-F238E27FC236}">
                            <a16:creationId xmlns:a16="http://schemas.microsoft.com/office/drawing/2014/main" id="{74659971-1B26-E60F-5E55-D34964E6B483}"/>
                          </a:ext>
                        </a:extLst>
                      </p:cNvPr>
                      <p:cNvPicPr/>
                      <p:nvPr/>
                    </p:nvPicPr>
                    <p:blipFill>
                      <a:blip r:embed="rId17"/>
                      <a:stretch>
                        <a:fillRect/>
                      </a:stretch>
                    </p:blipFill>
                    <p:spPr>
                      <a:xfrm>
                        <a:off x="6184592" y="3270250"/>
                        <a:ext cx="1155700" cy="571500"/>
                      </a:xfrm>
                      <a:prstGeom prst="rect">
                        <a:avLst/>
                      </a:prstGeom>
                    </p:spPr>
                  </p:pic>
                </p:oleObj>
              </mc:Fallback>
            </mc:AlternateContent>
          </a:graphicData>
        </a:graphic>
      </p:graphicFrame>
      <p:graphicFrame>
        <p:nvGraphicFramePr>
          <p:cNvPr id="17" name="Object 16">
            <a:extLst>
              <a:ext uri="{FF2B5EF4-FFF2-40B4-BE49-F238E27FC236}">
                <a16:creationId xmlns:a16="http://schemas.microsoft.com/office/drawing/2014/main" id="{9DFB3DEF-9183-DD1E-DBDB-CCF24BF4D69C}"/>
              </a:ext>
            </a:extLst>
          </p:cNvPr>
          <p:cNvGraphicFramePr>
            <a:graphicFrameLocks noChangeAspect="1"/>
          </p:cNvGraphicFramePr>
          <p:nvPr>
            <p:extLst>
              <p:ext uri="{D42A27DB-BD31-4B8C-83A1-F6EECF244321}">
                <p14:modId xmlns:p14="http://schemas.microsoft.com/office/powerpoint/2010/main" val="1943499743"/>
              </p:ext>
            </p:extLst>
          </p:nvPr>
        </p:nvGraphicFramePr>
        <p:xfrm>
          <a:off x="1771650" y="3246438"/>
          <a:ext cx="1143000" cy="571500"/>
        </p:xfrm>
        <a:graphic>
          <a:graphicData uri="http://schemas.openxmlformats.org/presentationml/2006/ole">
            <mc:AlternateContent xmlns:mc="http://schemas.openxmlformats.org/markup-compatibility/2006">
              <mc:Choice xmlns:v="urn:schemas-microsoft-com:vml" Requires="v">
                <p:oleObj name="Equation" r:id="rId18" imgW="1143000" imgH="571320" progId="Equation.DSMT4">
                  <p:embed/>
                </p:oleObj>
              </mc:Choice>
              <mc:Fallback>
                <p:oleObj name="Equation" r:id="rId18" imgW="1143000" imgH="571320" progId="Equation.DSMT4">
                  <p:embed/>
                  <p:pic>
                    <p:nvPicPr>
                      <p:cNvPr id="10" name="Object 9">
                        <a:extLst>
                          <a:ext uri="{FF2B5EF4-FFF2-40B4-BE49-F238E27FC236}">
                            <a16:creationId xmlns:a16="http://schemas.microsoft.com/office/drawing/2014/main" id="{88A28DBD-684C-ED3B-DBF4-37D24BA2091B}"/>
                          </a:ext>
                        </a:extLst>
                      </p:cNvPr>
                      <p:cNvPicPr/>
                      <p:nvPr/>
                    </p:nvPicPr>
                    <p:blipFill>
                      <a:blip r:embed="rId19"/>
                      <a:stretch>
                        <a:fillRect/>
                      </a:stretch>
                    </p:blipFill>
                    <p:spPr>
                      <a:xfrm>
                        <a:off x="1771650" y="3246438"/>
                        <a:ext cx="1143000" cy="571500"/>
                      </a:xfrm>
                      <a:prstGeom prst="rect">
                        <a:avLst/>
                      </a:prstGeom>
                    </p:spPr>
                  </p:pic>
                </p:oleObj>
              </mc:Fallback>
            </mc:AlternateContent>
          </a:graphicData>
        </a:graphic>
      </p:graphicFrame>
    </p:spTree>
    <p:custDataLst>
      <p:tags r:id="rId1"/>
    </p:custDataLst>
    <p:extLst>
      <p:ext uri="{BB962C8B-B14F-4D97-AF65-F5344CB8AC3E}">
        <p14:creationId xmlns:p14="http://schemas.microsoft.com/office/powerpoint/2010/main" val="80463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fade">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lumMod val="50000"/>
                  </a:schemeClr>
                </a:solidFill>
              </a:rPr>
              <a:t>What’s Next</a:t>
            </a:r>
          </a:p>
        </p:txBody>
      </p:sp>
    </p:spTree>
    <p:custDataLst>
      <p:tags r:id="rId1"/>
    </p:custDataLst>
    <p:extLst>
      <p:ext uri="{BB962C8B-B14F-4D97-AF65-F5344CB8AC3E}">
        <p14:creationId xmlns:p14="http://schemas.microsoft.com/office/powerpoint/2010/main" val="118701992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108.8"/>
</p:tagLst>
</file>

<file path=ppt/tags/tag2.xml><?xml version="1.0" encoding="utf-8"?>
<p:tagLst xmlns:a="http://schemas.openxmlformats.org/drawingml/2006/main" xmlns:r="http://schemas.openxmlformats.org/officeDocument/2006/relationships" xmlns:p="http://schemas.openxmlformats.org/presentationml/2006/main">
  <p:tag name="TIMING" val="|38.1|6.7|6.4|8.2|7.1|7.7|4.6|15.5"/>
</p:tagLst>
</file>

<file path=ppt/tags/tag3.xml><?xml version="1.0" encoding="utf-8"?>
<p:tagLst xmlns:a="http://schemas.openxmlformats.org/drawingml/2006/main" xmlns:r="http://schemas.openxmlformats.org/officeDocument/2006/relationships" xmlns:p="http://schemas.openxmlformats.org/presentationml/2006/main">
  <p:tag name="TIMING" val="|108.8"/>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3062</TotalTime>
  <Words>309</Words>
  <Application>Microsoft Office PowerPoint</Application>
  <PresentationFormat>On-screen Show (16:9)</PresentationFormat>
  <Paragraphs>15</Paragraphs>
  <Slides>4</Slides>
  <Notes>4</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vt:i4>
      </vt:variant>
    </vt:vector>
  </HeadingPairs>
  <TitlesOfParts>
    <vt:vector size="11" baseType="lpstr">
      <vt:lpstr>Bookman Old Style</vt:lpstr>
      <vt:lpstr>Calibri</vt:lpstr>
      <vt:lpstr>Gill Sans MT</vt:lpstr>
      <vt:lpstr>Wingdings</vt:lpstr>
      <vt:lpstr>Wingdings 3</vt:lpstr>
      <vt:lpstr>Origin</vt:lpstr>
      <vt:lpstr>Equation</vt:lpstr>
      <vt:lpstr>Analytic Geometry</vt:lpstr>
      <vt:lpstr>Parallel Lines</vt:lpstr>
      <vt:lpstr>Parallel Lines</vt:lpstr>
      <vt:lpstr>What’s Next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gallen</dc:creator>
  <cp:lastModifiedBy>Allen, Gregory</cp:lastModifiedBy>
  <cp:revision>426</cp:revision>
  <dcterms:created xsi:type="dcterms:W3CDTF">2014-11-22T22:42:06Z</dcterms:created>
  <dcterms:modified xsi:type="dcterms:W3CDTF">2023-08-06T22:48:13Z</dcterms:modified>
</cp:coreProperties>
</file>