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93" r:id="rId3"/>
    <p:sldId id="294" r:id="rId4"/>
    <p:sldId id="285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8" autoAdjust="0"/>
    <p:restoredTop sz="82641" autoAdjust="0"/>
  </p:normalViewPr>
  <p:slideViewPr>
    <p:cSldViewPr>
      <p:cViewPr varScale="1">
        <p:scale>
          <a:sx n="117" d="100"/>
          <a:sy n="117" d="100"/>
        </p:scale>
        <p:origin x="372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49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603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1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7.wmf"/><Relationship Id="rId10" Type="http://schemas.openxmlformats.org/officeDocument/2006/relationships/image" Target="../media/image5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image" Target="../media/image11.wmf"/><Relationship Id="rId10" Type="http://schemas.openxmlformats.org/officeDocument/2006/relationships/image" Target="../media/image9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Linear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Interpreting the Slope of a Line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62"/>
            <a:ext cx="8229600" cy="7429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Interpreting the Slope of a Line</a:t>
            </a:r>
          </a:p>
        </p:txBody>
      </p:sp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7B542AE0-8B87-3866-B904-1498E50193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809750"/>
            <a:ext cx="2549316" cy="2549316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E6E821-E1D0-2439-400E-A9B4852CC091}"/>
              </a:ext>
            </a:extLst>
          </p:cNvPr>
          <p:cNvCxnSpPr>
            <a:cxnSpLocks/>
          </p:cNvCxnSpPr>
          <p:nvPr/>
        </p:nvCxnSpPr>
        <p:spPr>
          <a:xfrm flipV="1">
            <a:off x="930729" y="1870558"/>
            <a:ext cx="2000254" cy="23966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A85EDAC-3A86-5A0E-4A95-A1802BAFE511}"/>
              </a:ext>
            </a:extLst>
          </p:cNvPr>
          <p:cNvSpPr txBox="1"/>
          <p:nvPr/>
        </p:nvSpPr>
        <p:spPr>
          <a:xfrm>
            <a:off x="2225790" y="1765603"/>
            <a:ext cx="551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(6, 7)</a:t>
            </a:r>
            <a:endParaRPr lang="en-US" sz="1400" baseline="-250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CC6C5E7-CEE4-34DA-60C5-95D2420168AE}"/>
              </a:ext>
            </a:extLst>
          </p:cNvPr>
          <p:cNvSpPr/>
          <p:nvPr/>
        </p:nvSpPr>
        <p:spPr>
          <a:xfrm>
            <a:off x="2705348" y="2073380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B2E047F-5E7C-FA70-D104-57E9EC6A4543}"/>
              </a:ext>
            </a:extLst>
          </p:cNvPr>
          <p:cNvSpPr/>
          <p:nvPr/>
        </p:nvSpPr>
        <p:spPr>
          <a:xfrm>
            <a:off x="2005212" y="2914650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C6F6A6-449A-C1F0-1422-70F0DCC6FC4E}"/>
              </a:ext>
            </a:extLst>
          </p:cNvPr>
          <p:cNvSpPr txBox="1"/>
          <p:nvPr/>
        </p:nvSpPr>
        <p:spPr>
          <a:xfrm>
            <a:off x="2191767" y="2774691"/>
            <a:ext cx="551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(1, 1)</a:t>
            </a:r>
            <a:endParaRPr lang="en-US" sz="14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FCD2DC-0EF1-3C78-87D0-DEB221E7F09C}"/>
              </a:ext>
            </a:extLst>
          </p:cNvPr>
          <p:cNvSpPr txBox="1"/>
          <p:nvPr/>
        </p:nvSpPr>
        <p:spPr>
          <a:xfrm>
            <a:off x="450133" y="980625"/>
            <a:ext cx="75690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Find the slopes of the lines through the points (1, 1) and (6, 7) and through the points (1, 7) and (6, 1).</a:t>
            </a:r>
            <a:endParaRPr lang="en-US" sz="1400" baseline="-25000" dirty="0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7EEE083-3D09-C18B-492A-4087D7A9A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300323"/>
              </p:ext>
            </p:extLst>
          </p:nvPr>
        </p:nvGraphicFramePr>
        <p:xfrm>
          <a:off x="3495955" y="2032627"/>
          <a:ext cx="647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507960" progId="Equation.DSMT4">
                  <p:embed/>
                </p:oleObj>
              </mc:Choice>
              <mc:Fallback>
                <p:oleObj name="Equation" r:id="rId5" imgW="64764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95955" y="2032627"/>
                        <a:ext cx="647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7D3F68F8-CE09-16E4-C2D7-7DFC4B5B1A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019894"/>
              </p:ext>
            </p:extLst>
          </p:nvPr>
        </p:nvGraphicFramePr>
        <p:xfrm>
          <a:off x="3432455" y="2748940"/>
          <a:ext cx="774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74360" imgH="507960" progId="Equation.DSMT4">
                  <p:embed/>
                </p:oleObj>
              </mc:Choice>
              <mc:Fallback>
                <p:oleObj name="Equation" r:id="rId7" imgW="774360" imgH="5079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7EEE083-3D09-C18B-492A-4087D7A9AD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32455" y="2748940"/>
                        <a:ext cx="774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C8420E96-B670-768E-ABF0-C32995D4CF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32122"/>
              </p:ext>
            </p:extLst>
          </p:nvPr>
        </p:nvGraphicFramePr>
        <p:xfrm>
          <a:off x="3559455" y="3465253"/>
          <a:ext cx="520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20560" imgH="507960" progId="Equation.DSMT4">
                  <p:embed/>
                </p:oleObj>
              </mc:Choice>
              <mc:Fallback>
                <p:oleObj name="Equation" r:id="rId9" imgW="520560" imgH="50796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7D3F68F8-CE09-16E4-C2D7-7DFC4B5B1A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59455" y="3465253"/>
                        <a:ext cx="520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" name="Picture 40" descr="A picture containing table&#10;&#10;Description automatically generated">
            <a:extLst>
              <a:ext uri="{FF2B5EF4-FFF2-40B4-BE49-F238E27FC236}">
                <a16:creationId xmlns:a16="http://schemas.microsoft.com/office/drawing/2014/main" id="{A9B65182-F2AF-7F0A-835D-17B6067306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964" y="1809750"/>
            <a:ext cx="2549316" cy="2549316"/>
          </a:xfrm>
          <a:prstGeom prst="rect">
            <a:avLst/>
          </a:prstGeom>
        </p:spPr>
      </p:pic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B3AB804-4E5E-B04F-CEBF-7FF266058A01}"/>
              </a:ext>
            </a:extLst>
          </p:cNvPr>
          <p:cNvCxnSpPr>
            <a:cxnSpLocks/>
          </p:cNvCxnSpPr>
          <p:nvPr/>
        </p:nvCxnSpPr>
        <p:spPr>
          <a:xfrm>
            <a:off x="6083739" y="1810328"/>
            <a:ext cx="1297166" cy="1546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7D47BBF3-4879-6E26-CAEB-CD548D1DCF49}"/>
              </a:ext>
            </a:extLst>
          </p:cNvPr>
          <p:cNvSpPr txBox="1"/>
          <p:nvPr/>
        </p:nvSpPr>
        <p:spPr>
          <a:xfrm>
            <a:off x="6458924" y="2816889"/>
            <a:ext cx="551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(6, 1)</a:t>
            </a:r>
            <a:endParaRPr lang="en-US" sz="1400" baseline="-25000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3A05E11-CE33-005E-64E7-77A0B2D24BE5}"/>
              </a:ext>
            </a:extLst>
          </p:cNvPr>
          <p:cNvSpPr/>
          <p:nvPr/>
        </p:nvSpPr>
        <p:spPr>
          <a:xfrm>
            <a:off x="7003811" y="2906678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37A6F1A1-8E9E-E50B-AA05-72C3C9E0E8D2}"/>
              </a:ext>
            </a:extLst>
          </p:cNvPr>
          <p:cNvSpPr/>
          <p:nvPr/>
        </p:nvSpPr>
        <p:spPr>
          <a:xfrm>
            <a:off x="6298576" y="2071431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12BB1DC-72BE-5CFF-F191-D0DA26C89123}"/>
              </a:ext>
            </a:extLst>
          </p:cNvPr>
          <p:cNvSpPr txBox="1"/>
          <p:nvPr/>
        </p:nvSpPr>
        <p:spPr>
          <a:xfrm>
            <a:off x="6324949" y="1851943"/>
            <a:ext cx="551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(1, 7)</a:t>
            </a:r>
            <a:endParaRPr lang="en-US" sz="1400" baseline="-25000" dirty="0"/>
          </a:p>
        </p:txBody>
      </p:sp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31137C25-75AB-4AF3-1120-46EF378149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694825"/>
              </p:ext>
            </p:extLst>
          </p:nvPr>
        </p:nvGraphicFramePr>
        <p:xfrm>
          <a:off x="7789319" y="2032627"/>
          <a:ext cx="647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640" imgH="507960" progId="Equation.DSMT4">
                  <p:embed/>
                </p:oleObj>
              </mc:Choice>
              <mc:Fallback>
                <p:oleObj name="Equation" r:id="rId11" imgW="647640" imgH="5079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7EEE083-3D09-C18B-492A-4087D7A9AD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89319" y="2032627"/>
                        <a:ext cx="647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F82FE904-69AA-C08C-28E2-CDF7819093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096388"/>
              </p:ext>
            </p:extLst>
          </p:nvPr>
        </p:nvGraphicFramePr>
        <p:xfrm>
          <a:off x="7725819" y="2748940"/>
          <a:ext cx="774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507960" progId="Equation.DSMT4">
                  <p:embed/>
                </p:oleObj>
              </mc:Choice>
              <mc:Fallback>
                <p:oleObj name="Equation" r:id="rId12" imgW="774360" imgH="50796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7D3F68F8-CE09-16E4-C2D7-7DFC4B5B1A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725819" y="2748940"/>
                        <a:ext cx="774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79BF5ACC-1CEC-5462-46E6-9417228712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437813"/>
              </p:ext>
            </p:extLst>
          </p:nvPr>
        </p:nvGraphicFramePr>
        <p:xfrm>
          <a:off x="7789863" y="3465513"/>
          <a:ext cx="647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507960" progId="Equation.DSMT4">
                  <p:embed/>
                </p:oleObj>
              </mc:Choice>
              <mc:Fallback>
                <p:oleObj name="Equation" r:id="rId14" imgW="647640" imgH="50796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C8420E96-B670-768E-ABF0-C32995D4CF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789863" y="3465513"/>
                        <a:ext cx="647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7640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/>
      <p:bldP spid="43" grpId="0"/>
      <p:bldP spid="44" grpId="0" animBg="1"/>
      <p:bldP spid="45" grpId="0" animBg="1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62"/>
            <a:ext cx="8229600" cy="7429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Interpreting the Slope of a Line</a:t>
            </a:r>
          </a:p>
        </p:txBody>
      </p:sp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7B542AE0-8B87-3866-B904-1498E50193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809750"/>
            <a:ext cx="2549316" cy="2549316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E6E821-E1D0-2439-400E-A9B4852CC091}"/>
              </a:ext>
            </a:extLst>
          </p:cNvPr>
          <p:cNvCxnSpPr>
            <a:cxnSpLocks/>
          </p:cNvCxnSpPr>
          <p:nvPr/>
        </p:nvCxnSpPr>
        <p:spPr>
          <a:xfrm flipV="1">
            <a:off x="1615257" y="1823325"/>
            <a:ext cx="1259354" cy="2469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A85EDAC-3A86-5A0E-4A95-A1802BAFE511}"/>
              </a:ext>
            </a:extLst>
          </p:cNvPr>
          <p:cNvSpPr txBox="1"/>
          <p:nvPr/>
        </p:nvSpPr>
        <p:spPr>
          <a:xfrm>
            <a:off x="2225790" y="1765603"/>
            <a:ext cx="551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(6, 7)</a:t>
            </a:r>
            <a:endParaRPr lang="en-US" sz="1400" baseline="-250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CC6C5E7-CEE4-34DA-60C5-95D2420168AE}"/>
              </a:ext>
            </a:extLst>
          </p:cNvPr>
          <p:cNvSpPr/>
          <p:nvPr/>
        </p:nvSpPr>
        <p:spPr>
          <a:xfrm>
            <a:off x="2705348" y="2073380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B2E047F-5E7C-FA70-D104-57E9EC6A4543}"/>
              </a:ext>
            </a:extLst>
          </p:cNvPr>
          <p:cNvSpPr/>
          <p:nvPr/>
        </p:nvSpPr>
        <p:spPr>
          <a:xfrm>
            <a:off x="1709538" y="4048067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C6F6A6-449A-C1F0-1422-70F0DCC6FC4E}"/>
              </a:ext>
            </a:extLst>
          </p:cNvPr>
          <p:cNvSpPr txBox="1"/>
          <p:nvPr/>
        </p:nvSpPr>
        <p:spPr>
          <a:xfrm>
            <a:off x="1008293" y="3782580"/>
            <a:ext cx="666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(-1, -7)</a:t>
            </a:r>
            <a:endParaRPr lang="en-US" sz="14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FCD2DC-0EF1-3C78-87D0-DEB221E7F09C}"/>
              </a:ext>
            </a:extLst>
          </p:cNvPr>
          <p:cNvSpPr txBox="1"/>
          <p:nvPr/>
        </p:nvSpPr>
        <p:spPr>
          <a:xfrm>
            <a:off x="450133" y="980625"/>
            <a:ext cx="76844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Find the slopes of the lines through the points (-1, -7) and (6, 7) and through the points (-7, 5) and (6, 7).</a:t>
            </a:r>
            <a:endParaRPr lang="en-US" sz="1400" baseline="-25000" dirty="0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7EEE083-3D09-C18B-492A-4087D7A9A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403498"/>
              </p:ext>
            </p:extLst>
          </p:nvPr>
        </p:nvGraphicFramePr>
        <p:xfrm>
          <a:off x="3495675" y="2032627"/>
          <a:ext cx="647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507960" progId="Equation.DSMT4">
                  <p:embed/>
                </p:oleObj>
              </mc:Choice>
              <mc:Fallback>
                <p:oleObj name="Equation" r:id="rId5" imgW="647640" imgH="5079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7EEE083-3D09-C18B-492A-4087D7A9AD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95675" y="2032627"/>
                        <a:ext cx="647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7D3F68F8-CE09-16E4-C2D7-7DFC4B5B1A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316540"/>
              </p:ext>
            </p:extLst>
          </p:nvPr>
        </p:nvGraphicFramePr>
        <p:xfrm>
          <a:off x="3368675" y="2749550"/>
          <a:ext cx="901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01440" imgH="507960" progId="Equation.DSMT4">
                  <p:embed/>
                </p:oleObj>
              </mc:Choice>
              <mc:Fallback>
                <p:oleObj name="Equation" r:id="rId7" imgW="901440" imgH="50796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7D3F68F8-CE09-16E4-C2D7-7DFC4B5B1A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68675" y="2749550"/>
                        <a:ext cx="901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C8420E96-B670-768E-ABF0-C32995D4CF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163385"/>
              </p:ext>
            </p:extLst>
          </p:nvPr>
        </p:nvGraphicFramePr>
        <p:xfrm>
          <a:off x="3375025" y="3465513"/>
          <a:ext cx="889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88840" imgH="507960" progId="Equation.DSMT4">
                  <p:embed/>
                </p:oleObj>
              </mc:Choice>
              <mc:Fallback>
                <p:oleObj name="Equation" r:id="rId9" imgW="888840" imgH="50796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C8420E96-B670-768E-ABF0-C32995D4CF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375025" y="3465513"/>
                        <a:ext cx="8890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" name="Picture 40" descr="A picture containing table&#10;&#10;Description automatically generated">
            <a:extLst>
              <a:ext uri="{FF2B5EF4-FFF2-40B4-BE49-F238E27FC236}">
                <a16:creationId xmlns:a16="http://schemas.microsoft.com/office/drawing/2014/main" id="{A9B65182-F2AF-7F0A-835D-17B6067306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964" y="1809750"/>
            <a:ext cx="2549316" cy="2549316"/>
          </a:xfrm>
          <a:prstGeom prst="rect">
            <a:avLst/>
          </a:prstGeom>
        </p:spPr>
      </p:pic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B3AB804-4E5E-B04F-CEBF-7FF266058A01}"/>
              </a:ext>
            </a:extLst>
          </p:cNvPr>
          <p:cNvCxnSpPr>
            <a:cxnSpLocks/>
          </p:cNvCxnSpPr>
          <p:nvPr/>
        </p:nvCxnSpPr>
        <p:spPr>
          <a:xfrm flipV="1">
            <a:off x="4971708" y="2047818"/>
            <a:ext cx="2354443" cy="372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7D47BBF3-4879-6E26-CAEB-CD548D1DCF49}"/>
              </a:ext>
            </a:extLst>
          </p:cNvPr>
          <p:cNvSpPr txBox="1"/>
          <p:nvPr/>
        </p:nvSpPr>
        <p:spPr>
          <a:xfrm>
            <a:off x="4935673" y="2420149"/>
            <a:ext cx="6091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(-7, 5)</a:t>
            </a:r>
            <a:endParaRPr lang="en-US" sz="1400" baseline="-25000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3A05E11-CE33-005E-64E7-77A0B2D24BE5}"/>
              </a:ext>
            </a:extLst>
          </p:cNvPr>
          <p:cNvSpPr/>
          <p:nvPr/>
        </p:nvSpPr>
        <p:spPr>
          <a:xfrm>
            <a:off x="6998336" y="2068934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37A6F1A1-8E9E-E50B-AA05-72C3C9E0E8D2}"/>
              </a:ext>
            </a:extLst>
          </p:cNvPr>
          <p:cNvSpPr/>
          <p:nvPr/>
        </p:nvSpPr>
        <p:spPr>
          <a:xfrm>
            <a:off x="5159683" y="2356154"/>
            <a:ext cx="51707" cy="517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12BB1DC-72BE-5CFF-F191-D0DA26C89123}"/>
              </a:ext>
            </a:extLst>
          </p:cNvPr>
          <p:cNvSpPr txBox="1"/>
          <p:nvPr/>
        </p:nvSpPr>
        <p:spPr>
          <a:xfrm>
            <a:off x="6898024" y="1652812"/>
            <a:ext cx="551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 panose="05050102010706020507" pitchFamily="18" charset="2"/>
              </a:rPr>
              <a:t>(6, 7)</a:t>
            </a:r>
            <a:endParaRPr lang="en-US" sz="1400" baseline="-25000" dirty="0"/>
          </a:p>
        </p:txBody>
      </p:sp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31137C25-75AB-4AF3-1120-46EF378149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89319" y="2032627"/>
          <a:ext cx="647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640" imgH="507960" progId="Equation.DSMT4">
                  <p:embed/>
                </p:oleObj>
              </mc:Choice>
              <mc:Fallback>
                <p:oleObj name="Equation" r:id="rId11" imgW="647640" imgH="50796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31137C25-75AB-4AF3-1120-46EF378149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89319" y="2032627"/>
                        <a:ext cx="647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F82FE904-69AA-C08C-28E2-CDF7819093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036196"/>
              </p:ext>
            </p:extLst>
          </p:nvPr>
        </p:nvGraphicFramePr>
        <p:xfrm>
          <a:off x="7662863" y="2749550"/>
          <a:ext cx="901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507960" progId="Equation.DSMT4">
                  <p:embed/>
                </p:oleObj>
              </mc:Choice>
              <mc:Fallback>
                <p:oleObj name="Equation" r:id="rId12" imgW="901440" imgH="50796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F82FE904-69AA-C08C-28E2-CDF7819093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662863" y="2749550"/>
                        <a:ext cx="9017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79BF5ACC-1CEC-5462-46E6-9417228712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976187"/>
              </p:ext>
            </p:extLst>
          </p:nvPr>
        </p:nvGraphicFramePr>
        <p:xfrm>
          <a:off x="7548563" y="3465513"/>
          <a:ext cx="1130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30040" imgH="507960" progId="Equation.DSMT4">
                  <p:embed/>
                </p:oleObj>
              </mc:Choice>
              <mc:Fallback>
                <p:oleObj name="Equation" r:id="rId14" imgW="1130040" imgH="50796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79BF5ACC-1CEC-5462-46E6-9417228712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548563" y="3465513"/>
                        <a:ext cx="11303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4634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/>
      <p:bldP spid="43" grpId="0"/>
      <p:bldP spid="44" grpId="0" animBg="1"/>
      <p:bldP spid="45" grpId="0" animBg="1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24306364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6|7.3|8.5|11|8.7|4.2|5.3|3.1|9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3.7|7.6|62.4|46.1|7.7|3.6|3.6|5.1|11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6991</TotalTime>
  <Words>138</Words>
  <Application>Microsoft Office PowerPoint</Application>
  <PresentationFormat>On-screen Show (16:9)</PresentationFormat>
  <Paragraphs>19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Linear Equations</vt:lpstr>
      <vt:lpstr>Interpreting the Slope of a Line</vt:lpstr>
      <vt:lpstr>Interpreting the Slope of a Line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545</cp:revision>
  <dcterms:created xsi:type="dcterms:W3CDTF">2014-11-22T22:42:06Z</dcterms:created>
  <dcterms:modified xsi:type="dcterms:W3CDTF">2023-07-26T02:54:25Z</dcterms:modified>
</cp:coreProperties>
</file>