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6"/>
  </p:notesMasterIdLst>
  <p:sldIdLst>
    <p:sldId id="256" r:id="rId2"/>
    <p:sldId id="291" r:id="rId3"/>
    <p:sldId id="293" r:id="rId4"/>
    <p:sldId id="285"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C8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88" autoAdjust="0"/>
    <p:restoredTop sz="82641" autoAdjust="0"/>
  </p:normalViewPr>
  <p:slideViewPr>
    <p:cSldViewPr>
      <p:cViewPr varScale="1">
        <p:scale>
          <a:sx n="117" d="100"/>
          <a:sy n="117" d="100"/>
        </p:scale>
        <p:origin x="372" y="6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DB4D9-16BD-4791-AAAF-8BDCF4C835E3}" type="datetimeFigureOut">
              <a:rPr lang="en-US" smtClean="0"/>
              <a:t>7/25/2023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F03004-20C1-4C71-9B91-26F0A3855743}" type="slidenum">
              <a:rPr lang="en-US" smtClean="0"/>
              <a:t>‹#›</a:t>
            </a:fld>
            <a:endParaRPr lang="en-US" dirty="0"/>
          </a:p>
        </p:txBody>
      </p:sp>
    </p:spTree>
    <p:extLst>
      <p:ext uri="{BB962C8B-B14F-4D97-AF65-F5344CB8AC3E}">
        <p14:creationId xmlns:p14="http://schemas.microsoft.com/office/powerpoint/2010/main" val="3930178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F03004-20C1-4C71-9B91-26F0A3855743}" type="slidenum">
              <a:rPr lang="en-US" smtClean="0"/>
              <a:t>1</a:t>
            </a:fld>
            <a:endParaRPr lang="en-US" dirty="0"/>
          </a:p>
        </p:txBody>
      </p:sp>
    </p:spTree>
    <p:extLst>
      <p:ext uri="{BB962C8B-B14F-4D97-AF65-F5344CB8AC3E}">
        <p14:creationId xmlns:p14="http://schemas.microsoft.com/office/powerpoint/2010/main" val="668603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baseline="0" dirty="0"/>
              <a:t>When you hear the word “slope”, the first thing you should think of is, \\ “That’s the rate of change.”  That’s all the slope is.  In engineering, they’ll talk about the how fast the pressure on a part is changing.  In business, they’ll talk about the rate of change of a company’s sales. In psychology, they’ll talk about how fast people forget things.  Practically every field, at some point thinks about how fast some attribute is changing.  Mathematicians generalize this idea and call it the “slope”.  To see how we calculate this, think about this example.  Suppose you have a car that // goes 100 miles in 2 hours and you want to know how fast it’s going.  In other words, you want to know the rate of change of the distance it travels with respect to the time it takes.  In math, any time you hear the phrase “with respect to”, you should immediately, in your head, translate that as division.  \\ So, they way we calculate the rate of change is we take the change in the car’s position, i.e. the distance it traveled, and divide that by the change in time.  \\ That gives us the rate of change of the cars position, better known as its speed, in miles per hour.</a:t>
            </a:r>
          </a:p>
        </p:txBody>
      </p:sp>
      <p:sp>
        <p:nvSpPr>
          <p:cNvPr id="4" name="Slide Number Placeholder 3"/>
          <p:cNvSpPr>
            <a:spLocks noGrp="1"/>
          </p:cNvSpPr>
          <p:nvPr>
            <p:ph type="sldNum" sz="quarter" idx="10"/>
          </p:nvPr>
        </p:nvSpPr>
        <p:spPr/>
        <p:txBody>
          <a:bodyPr/>
          <a:lstStyle/>
          <a:p>
            <a:fld id="{B3F03004-20C1-4C71-9B91-26F0A3855743}" type="slidenum">
              <a:rPr lang="en-US" smtClean="0"/>
              <a:t>2</a:t>
            </a:fld>
            <a:endParaRPr lang="en-US" dirty="0"/>
          </a:p>
        </p:txBody>
      </p:sp>
    </p:spTree>
    <p:extLst>
      <p:ext uri="{BB962C8B-B14F-4D97-AF65-F5344CB8AC3E}">
        <p14:creationId xmlns:p14="http://schemas.microsoft.com/office/powerpoint/2010/main" val="3258221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baseline="0" dirty="0"/>
              <a:t>So let’s switch back to the mathematical perspective.  If I put \\ the time the car travels on the x-axis and \\ the distance it travels on the y-axis, and \\ graph the distance traveled at various times, I’ll get a straight line.  The slope of this line is going to equal the speed that we just calculated but mathematicians don’t like to think in terms of specific scenarios or measurements.  We like to generalize things so, instead of talking about changes in distances and times, \\we pick any two points on the graph and just look at \\ the change in the y variable versus \\ the change in the x variable and define \\ the slope to be one divided by the other.  Now most of the time when I’m actually trying to answer a question, this is what I’m thinking in my head.  However, sometimes we’ll need to be a little more precise.  So, if we call the coordinates \\ of the two points x1 y1 and x2 y2 which makes \\ the change in the y values y2 minus y1 and the change in the x values x2 minus x1.  If we substitute those expressions into the slope formula we get the second version of the formula.</a:t>
            </a:r>
          </a:p>
        </p:txBody>
      </p:sp>
      <p:sp>
        <p:nvSpPr>
          <p:cNvPr id="4" name="Slide Number Placeholder 3"/>
          <p:cNvSpPr>
            <a:spLocks noGrp="1"/>
          </p:cNvSpPr>
          <p:nvPr>
            <p:ph type="sldNum" sz="quarter" idx="10"/>
          </p:nvPr>
        </p:nvSpPr>
        <p:spPr/>
        <p:txBody>
          <a:bodyPr/>
          <a:lstStyle/>
          <a:p>
            <a:fld id="{B3F03004-20C1-4C71-9B91-26F0A3855743}" type="slidenum">
              <a:rPr lang="en-US" smtClean="0"/>
              <a:t>3</a:t>
            </a:fld>
            <a:endParaRPr lang="en-US" dirty="0"/>
          </a:p>
        </p:txBody>
      </p:sp>
    </p:spTree>
    <p:extLst>
      <p:ext uri="{BB962C8B-B14F-4D97-AF65-F5344CB8AC3E}">
        <p14:creationId xmlns:p14="http://schemas.microsoft.com/office/powerpoint/2010/main" val="739249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4</a:t>
            </a:fld>
            <a:endParaRPr lang="en-US" dirty="0"/>
          </a:p>
        </p:txBody>
      </p:sp>
    </p:spTree>
    <p:extLst>
      <p:ext uri="{BB962C8B-B14F-4D97-AF65-F5344CB8AC3E}">
        <p14:creationId xmlns:p14="http://schemas.microsoft.com/office/powerpoint/2010/main" val="280417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914650"/>
            <a:ext cx="6858000" cy="74295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3843338"/>
            <a:ext cx="6858000" cy="40005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4766310"/>
            <a:ext cx="2286000" cy="274320"/>
          </a:xfrm>
        </p:spPr>
        <p:txBody>
          <a:bodyPr/>
          <a:lstStyle>
            <a:lvl1pPr>
              <a:defRPr sz="1400"/>
            </a:lvl1pPr>
          </a:lstStyle>
          <a:p>
            <a:fld id="{400B92CF-3FD5-482B-A033-4CA0970A8D8F}" type="datetimeFigureOut">
              <a:rPr lang="en-US" smtClean="0"/>
              <a:t>7/25/2023</a:t>
            </a:fld>
            <a:endParaRPr lang="en-US" dirty="0"/>
          </a:p>
        </p:txBody>
      </p:sp>
      <p:sp>
        <p:nvSpPr>
          <p:cNvPr id="17" name="Footer Placeholder 16"/>
          <p:cNvSpPr>
            <a:spLocks noGrp="1"/>
          </p:cNvSpPr>
          <p:nvPr>
            <p:ph type="ftr" sz="quarter" idx="11"/>
          </p:nvPr>
        </p:nvSpPr>
        <p:spPr>
          <a:xfrm>
            <a:off x="2898648" y="4766310"/>
            <a:ext cx="3474720" cy="274320"/>
          </a:xfrm>
        </p:spPr>
        <p:txBody>
          <a:bodyPr/>
          <a:lstStyle/>
          <a:p>
            <a:endParaRPr lang="en-US" dirty="0"/>
          </a:p>
        </p:txBody>
      </p:sp>
      <p:sp>
        <p:nvSpPr>
          <p:cNvPr id="29" name="Slide Number Placeholder 28"/>
          <p:cNvSpPr>
            <a:spLocks noGrp="1"/>
          </p:cNvSpPr>
          <p:nvPr>
            <p:ph type="sldNum" sz="quarter" idx="12"/>
          </p:nvPr>
        </p:nvSpPr>
        <p:spPr>
          <a:xfrm>
            <a:off x="1216152" y="4766310"/>
            <a:ext cx="1219200" cy="274320"/>
          </a:xfrm>
        </p:spPr>
        <p:txBody>
          <a:bodyPr/>
          <a:lstStyle/>
          <a:p>
            <a:fld id="{E9961324-BD0C-4703-8C50-9CE34DCFDFD4}" type="slidenum">
              <a:rPr lang="en-US" smtClean="0"/>
              <a:t>‹#›</a:t>
            </a:fld>
            <a:endParaRPr lang="en-US" dirty="0"/>
          </a:p>
        </p:txBody>
      </p:sp>
      <p:sp>
        <p:nvSpPr>
          <p:cNvPr id="21" name="Rectangle 20"/>
          <p:cNvSpPr/>
          <p:nvPr/>
        </p:nvSpPr>
        <p:spPr>
          <a:xfrm>
            <a:off x="904875" y="2736056"/>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3786188"/>
            <a:ext cx="7315200" cy="51435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2736056"/>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3786188"/>
            <a:ext cx="228600" cy="51435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7" name="Straight Connector 6"/>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361127" y="2401464"/>
            <a:ext cx="43891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8" name="Content Placeholder 7"/>
          <p:cNvSpPr>
            <a:spLocks noGrp="1"/>
          </p:cNvSpPr>
          <p:nvPr>
            <p:ph sz="quarter" idx="1"/>
          </p:nvPr>
        </p:nvSpPr>
        <p:spPr>
          <a:xfrm>
            <a:off x="457200" y="914400"/>
            <a:ext cx="8229600"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28850"/>
            <a:ext cx="6858000" cy="8001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3200400"/>
            <a:ext cx="6781800" cy="85725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4766310"/>
            <a:ext cx="2286000" cy="274320"/>
          </a:xfrm>
        </p:spPr>
        <p:txBody>
          <a:bodyPr/>
          <a:lstStyle/>
          <a:p>
            <a:fld id="{400B92CF-3FD5-482B-A033-4CA0970A8D8F}" type="datetimeFigureOut">
              <a:rPr lang="en-US" smtClean="0"/>
              <a:t>7/25/2023</a:t>
            </a:fld>
            <a:endParaRPr lang="en-US" dirty="0"/>
          </a:p>
        </p:txBody>
      </p:sp>
      <p:sp>
        <p:nvSpPr>
          <p:cNvPr id="5" name="Footer Placeholder 4"/>
          <p:cNvSpPr>
            <a:spLocks noGrp="1"/>
          </p:cNvSpPr>
          <p:nvPr>
            <p:ph type="ftr" sz="quarter" idx="11"/>
          </p:nvPr>
        </p:nvSpPr>
        <p:spPr>
          <a:xfrm>
            <a:off x="2898648" y="4766310"/>
            <a:ext cx="3474720" cy="274320"/>
          </a:xfrm>
        </p:spPr>
        <p:txBody>
          <a:bodyPr/>
          <a:lstStyle/>
          <a:p>
            <a:endParaRPr lang="en-US" dirty="0"/>
          </a:p>
        </p:txBody>
      </p:sp>
      <p:sp>
        <p:nvSpPr>
          <p:cNvPr id="6" name="Slide Number Placeholder 5"/>
          <p:cNvSpPr>
            <a:spLocks noGrp="1"/>
          </p:cNvSpPr>
          <p:nvPr>
            <p:ph type="sldNum" sz="quarter" idx="12"/>
          </p:nvPr>
        </p:nvSpPr>
        <p:spPr>
          <a:xfrm>
            <a:off x="1069848" y="4766310"/>
            <a:ext cx="1520952" cy="274320"/>
          </a:xfrm>
        </p:spPr>
        <p:txBody>
          <a:bodyPr/>
          <a:lstStyle/>
          <a:p>
            <a:fld id="{E9961324-BD0C-4703-8C50-9CE34DCFDFD4}" type="slidenum">
              <a:rPr lang="en-US" smtClean="0"/>
              <a:t>‹#›</a:t>
            </a:fld>
            <a:endParaRPr lang="en-US" dirty="0"/>
          </a:p>
        </p:txBody>
      </p:sp>
      <p:sp>
        <p:nvSpPr>
          <p:cNvPr id="7" name="Rectangle 6"/>
          <p:cNvSpPr/>
          <p:nvPr/>
        </p:nvSpPr>
        <p:spPr>
          <a:xfrm>
            <a:off x="914400" y="2114550"/>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114550"/>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9" name="Content Placeholder 8"/>
          <p:cNvSpPr>
            <a:spLocks noGrp="1"/>
          </p:cNvSpPr>
          <p:nvPr>
            <p:ph sz="quarter" idx="1"/>
          </p:nvPr>
        </p:nvSpPr>
        <p:spPr>
          <a:xfrm>
            <a:off x="457200" y="914400"/>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912114"/>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964406"/>
            <a:ext cx="4040188" cy="51435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971550"/>
            <a:ext cx="4041775" cy="51435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961324-BD0C-4703-8C50-9CE34DCFDFD4}" type="slidenum">
              <a:rPr lang="en-US" smtClean="0"/>
              <a:t>‹#›</a:t>
            </a:fld>
            <a:endParaRPr lang="en-US" dirty="0"/>
          </a:p>
        </p:txBody>
      </p:sp>
      <p:sp>
        <p:nvSpPr>
          <p:cNvPr id="11" name="Content Placeholder 10"/>
          <p:cNvSpPr>
            <a:spLocks noGrp="1"/>
          </p:cNvSpPr>
          <p:nvPr>
            <p:ph sz="quarter" idx="2"/>
          </p:nvPr>
        </p:nvSpPr>
        <p:spPr>
          <a:xfrm>
            <a:off x="457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961324-BD0C-4703-8C50-9CE34DCFDFD4}" type="slidenum">
              <a:rPr lang="en-US" smtClean="0"/>
              <a:t>‹#›</a:t>
            </a:fld>
            <a:endParaRPr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961324-BD0C-4703-8C50-9CE34DCFDFD4}" type="slidenum">
              <a:rPr lang="en-US" smtClean="0"/>
              <a:t>‹#›</a:t>
            </a:fld>
            <a:endParaRPr lang="en-US" dirty="0"/>
          </a:p>
        </p:txBody>
      </p:sp>
      <p:sp>
        <p:nvSpPr>
          <p:cNvPr id="5" name="Straight Connector 4"/>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228600"/>
            <a:ext cx="2514600" cy="62865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914401"/>
            <a:ext cx="2514600" cy="3632597"/>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915025" y="2493169"/>
            <a:ext cx="45262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228600"/>
            <a:ext cx="5715000" cy="42862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75642"/>
            <a:ext cx="8229600" cy="506016"/>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428750"/>
            <a:ext cx="8229600" cy="3202686"/>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914400"/>
            <a:ext cx="8229600" cy="40005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7/25/2023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375642"/>
            <a:ext cx="182880" cy="51435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14300"/>
            <a:ext cx="8229600" cy="74295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914400"/>
            <a:ext cx="8229600" cy="368274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4767263"/>
            <a:ext cx="2289048" cy="274320"/>
          </a:xfrm>
          <a:prstGeom prst="rect">
            <a:avLst/>
          </a:prstGeom>
        </p:spPr>
        <p:txBody>
          <a:bodyPr vert="horz"/>
          <a:lstStyle>
            <a:lvl1pPr algn="l" eaLnBrk="1" latinLnBrk="0" hangingPunct="1">
              <a:defRPr kumimoji="0" sz="1400">
                <a:solidFill>
                  <a:schemeClr val="tx2"/>
                </a:solidFill>
              </a:defRPr>
            </a:lvl1pPr>
          </a:lstStyle>
          <a:p>
            <a:fld id="{400B92CF-3FD5-482B-A033-4CA0970A8D8F}" type="datetimeFigureOut">
              <a:rPr lang="en-US" smtClean="0"/>
              <a:t>7/25/2023</a:t>
            </a:fld>
            <a:endParaRPr lang="en-US" dirty="0"/>
          </a:p>
        </p:txBody>
      </p:sp>
      <p:sp>
        <p:nvSpPr>
          <p:cNvPr id="3" name="Footer Placeholder 2"/>
          <p:cNvSpPr>
            <a:spLocks noGrp="1"/>
          </p:cNvSpPr>
          <p:nvPr>
            <p:ph type="ftr" sz="quarter" idx="3"/>
          </p:nvPr>
        </p:nvSpPr>
        <p:spPr>
          <a:xfrm>
            <a:off x="2898648" y="4767263"/>
            <a:ext cx="3505200" cy="27432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4767263"/>
            <a:ext cx="1981200" cy="274320"/>
          </a:xfrm>
          <a:prstGeom prst="rect">
            <a:avLst/>
          </a:prstGeom>
        </p:spPr>
        <p:txBody>
          <a:bodyPr vert="horz"/>
          <a:lstStyle>
            <a:lvl1pPr algn="l" eaLnBrk="1" latinLnBrk="0" hangingPunct="1">
              <a:defRPr kumimoji="0" sz="1400">
                <a:solidFill>
                  <a:schemeClr val="tx2"/>
                </a:solidFill>
              </a:defRPr>
            </a:lvl1pPr>
          </a:lstStyle>
          <a:p>
            <a:fld id="{E9961324-BD0C-4703-8C50-9CE34DCFDFD4}" type="slidenum">
              <a:rPr lang="en-US" smtClean="0"/>
              <a:t>‹#›</a:t>
            </a:fld>
            <a:endParaRPr lang="en-US" dirty="0"/>
          </a:p>
        </p:txBody>
      </p:sp>
      <p:sp>
        <p:nvSpPr>
          <p:cNvPr id="28" name="Straight Connector 2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85725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notesSlide" Target="../notesSlides/notesSlide3.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Linear Equations</a:t>
            </a:r>
          </a:p>
        </p:txBody>
      </p:sp>
      <p:sp>
        <p:nvSpPr>
          <p:cNvPr id="3" name="Subtitle 2"/>
          <p:cNvSpPr>
            <a:spLocks noGrp="1"/>
          </p:cNvSpPr>
          <p:nvPr>
            <p:ph type="subTitle" idx="1"/>
          </p:nvPr>
        </p:nvSpPr>
        <p:spPr/>
        <p:txBody>
          <a:bodyPr>
            <a:normAutofit/>
          </a:bodyPr>
          <a:lstStyle/>
          <a:p>
            <a:r>
              <a:rPr lang="en-US" dirty="0">
                <a:solidFill>
                  <a:schemeClr val="accent1">
                    <a:lumMod val="50000"/>
                  </a:schemeClr>
                </a:solidFill>
              </a:rPr>
              <a:t>The Slope of a Line</a:t>
            </a:r>
          </a:p>
        </p:txBody>
      </p:sp>
    </p:spTree>
    <p:extLst>
      <p:ext uri="{BB962C8B-B14F-4D97-AF65-F5344CB8AC3E}">
        <p14:creationId xmlns:p14="http://schemas.microsoft.com/office/powerpoint/2010/main" val="2382641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962"/>
            <a:ext cx="8229600" cy="742950"/>
          </a:xfrm>
        </p:spPr>
        <p:txBody>
          <a:bodyPr>
            <a:normAutofit/>
          </a:bodyPr>
          <a:lstStyle/>
          <a:p>
            <a:r>
              <a:rPr lang="en-US" dirty="0">
                <a:solidFill>
                  <a:schemeClr val="accent1">
                    <a:lumMod val="75000"/>
                  </a:schemeClr>
                </a:solidFill>
              </a:rPr>
              <a:t>Slope</a:t>
            </a:r>
          </a:p>
        </p:txBody>
      </p:sp>
      <p:sp>
        <p:nvSpPr>
          <p:cNvPr id="4" name="TextBox 3">
            <a:extLst>
              <a:ext uri="{FF2B5EF4-FFF2-40B4-BE49-F238E27FC236}">
                <a16:creationId xmlns:a16="http://schemas.microsoft.com/office/drawing/2014/main" id="{623A22C5-0DEF-A645-FB29-463D469391A9}"/>
              </a:ext>
            </a:extLst>
          </p:cNvPr>
          <p:cNvSpPr txBox="1"/>
          <p:nvPr/>
        </p:nvSpPr>
        <p:spPr>
          <a:xfrm>
            <a:off x="457200" y="971550"/>
            <a:ext cx="8229600" cy="369332"/>
          </a:xfrm>
          <a:prstGeom prst="rect">
            <a:avLst/>
          </a:prstGeom>
          <a:noFill/>
        </p:spPr>
        <p:txBody>
          <a:bodyPr wrap="square" rtlCol="0">
            <a:spAutoFit/>
          </a:bodyPr>
          <a:lstStyle/>
          <a:p>
            <a:pPr algn="ctr"/>
            <a:r>
              <a:rPr lang="en-US" dirty="0"/>
              <a:t>slope = rate of change</a:t>
            </a:r>
          </a:p>
        </p:txBody>
      </p:sp>
      <p:sp>
        <p:nvSpPr>
          <p:cNvPr id="5" name="TextBox 4">
            <a:extLst>
              <a:ext uri="{FF2B5EF4-FFF2-40B4-BE49-F238E27FC236}">
                <a16:creationId xmlns:a16="http://schemas.microsoft.com/office/drawing/2014/main" id="{CFBA0990-C73A-7914-6BED-BDBF367C121D}"/>
              </a:ext>
            </a:extLst>
          </p:cNvPr>
          <p:cNvSpPr txBox="1"/>
          <p:nvPr/>
        </p:nvSpPr>
        <p:spPr>
          <a:xfrm>
            <a:off x="457200" y="1465618"/>
            <a:ext cx="8229600" cy="369332"/>
          </a:xfrm>
          <a:prstGeom prst="rect">
            <a:avLst/>
          </a:prstGeom>
          <a:noFill/>
        </p:spPr>
        <p:txBody>
          <a:bodyPr wrap="square" rtlCol="0">
            <a:spAutoFit/>
          </a:bodyPr>
          <a:lstStyle/>
          <a:p>
            <a:pPr algn="ctr"/>
            <a:r>
              <a:rPr lang="en-US" dirty="0"/>
              <a:t>100 miles in 2 hours</a:t>
            </a:r>
          </a:p>
        </p:txBody>
      </p:sp>
      <p:graphicFrame>
        <p:nvGraphicFramePr>
          <p:cNvPr id="6" name="Object 5">
            <a:extLst>
              <a:ext uri="{FF2B5EF4-FFF2-40B4-BE49-F238E27FC236}">
                <a16:creationId xmlns:a16="http://schemas.microsoft.com/office/drawing/2014/main" id="{7FA4C2DC-6802-8543-1636-B37EADCE2E87}"/>
              </a:ext>
            </a:extLst>
          </p:cNvPr>
          <p:cNvGraphicFramePr>
            <a:graphicFrameLocks noChangeAspect="1"/>
          </p:cNvGraphicFramePr>
          <p:nvPr>
            <p:extLst>
              <p:ext uri="{D42A27DB-BD31-4B8C-83A1-F6EECF244321}">
                <p14:modId xmlns:p14="http://schemas.microsoft.com/office/powerpoint/2010/main" val="4267973794"/>
              </p:ext>
            </p:extLst>
          </p:nvPr>
        </p:nvGraphicFramePr>
        <p:xfrm>
          <a:off x="2794000" y="1962150"/>
          <a:ext cx="3556000" cy="609600"/>
        </p:xfrm>
        <a:graphic>
          <a:graphicData uri="http://schemas.openxmlformats.org/presentationml/2006/ole">
            <mc:AlternateContent xmlns:mc="http://schemas.openxmlformats.org/markup-compatibility/2006">
              <mc:Choice xmlns:v="urn:schemas-microsoft-com:vml" Requires="v">
                <p:oleObj name="Equation" r:id="rId4" imgW="3555720" imgH="609480" progId="Equation.DSMT4">
                  <p:embed/>
                </p:oleObj>
              </mc:Choice>
              <mc:Fallback>
                <p:oleObj name="Equation" r:id="rId4" imgW="3555720" imgH="609480" progId="Equation.DSMT4">
                  <p:embed/>
                  <p:pic>
                    <p:nvPicPr>
                      <p:cNvPr id="0" name=""/>
                      <p:cNvPicPr/>
                      <p:nvPr/>
                    </p:nvPicPr>
                    <p:blipFill>
                      <a:blip r:embed="rId5"/>
                      <a:stretch>
                        <a:fillRect/>
                      </a:stretch>
                    </p:blipFill>
                    <p:spPr>
                      <a:xfrm>
                        <a:off x="2794000" y="1962150"/>
                        <a:ext cx="3556000" cy="6096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8AFA1028-4333-003E-28AD-EA125B0990B4}"/>
              </a:ext>
            </a:extLst>
          </p:cNvPr>
          <p:cNvGraphicFramePr>
            <a:graphicFrameLocks noChangeAspect="1"/>
          </p:cNvGraphicFramePr>
          <p:nvPr>
            <p:extLst>
              <p:ext uri="{D42A27DB-BD31-4B8C-83A1-F6EECF244321}">
                <p14:modId xmlns:p14="http://schemas.microsoft.com/office/powerpoint/2010/main" val="1952539599"/>
              </p:ext>
            </p:extLst>
          </p:nvPr>
        </p:nvGraphicFramePr>
        <p:xfrm>
          <a:off x="4314045" y="2747640"/>
          <a:ext cx="1651000" cy="609600"/>
        </p:xfrm>
        <a:graphic>
          <a:graphicData uri="http://schemas.openxmlformats.org/presentationml/2006/ole">
            <mc:AlternateContent xmlns:mc="http://schemas.openxmlformats.org/markup-compatibility/2006">
              <mc:Choice xmlns:v="urn:schemas-microsoft-com:vml" Requires="v">
                <p:oleObj name="Equation" r:id="rId6" imgW="1650960" imgH="609480" progId="Equation.DSMT4">
                  <p:embed/>
                </p:oleObj>
              </mc:Choice>
              <mc:Fallback>
                <p:oleObj name="Equation" r:id="rId6" imgW="1650960" imgH="609480" progId="Equation.DSMT4">
                  <p:embed/>
                  <p:pic>
                    <p:nvPicPr>
                      <p:cNvPr id="6" name="Object 5">
                        <a:extLst>
                          <a:ext uri="{FF2B5EF4-FFF2-40B4-BE49-F238E27FC236}">
                            <a16:creationId xmlns:a16="http://schemas.microsoft.com/office/drawing/2014/main" id="{7FA4C2DC-6802-8543-1636-B37EADCE2E87}"/>
                          </a:ext>
                        </a:extLst>
                      </p:cNvPr>
                      <p:cNvPicPr/>
                      <p:nvPr/>
                    </p:nvPicPr>
                    <p:blipFill>
                      <a:blip r:embed="rId7"/>
                      <a:stretch>
                        <a:fillRect/>
                      </a:stretch>
                    </p:blipFill>
                    <p:spPr>
                      <a:xfrm>
                        <a:off x="4314045" y="2747640"/>
                        <a:ext cx="1651000" cy="60960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407855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962"/>
            <a:ext cx="8229600" cy="742950"/>
          </a:xfrm>
        </p:spPr>
        <p:txBody>
          <a:bodyPr>
            <a:normAutofit/>
          </a:bodyPr>
          <a:lstStyle/>
          <a:p>
            <a:r>
              <a:rPr lang="en-US" dirty="0">
                <a:solidFill>
                  <a:schemeClr val="accent1">
                    <a:lumMod val="75000"/>
                  </a:schemeClr>
                </a:solidFill>
              </a:rPr>
              <a:t>Calculating Intercepts</a:t>
            </a:r>
          </a:p>
        </p:txBody>
      </p:sp>
      <p:pic>
        <p:nvPicPr>
          <p:cNvPr id="3" name="Picture 2" descr="A picture containing table&#10;&#10;Description automatically generated">
            <a:extLst>
              <a:ext uri="{FF2B5EF4-FFF2-40B4-BE49-F238E27FC236}">
                <a16:creationId xmlns:a16="http://schemas.microsoft.com/office/drawing/2014/main" id="{7B542AE0-8B87-3866-B904-1498E50193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6400" y="1200150"/>
            <a:ext cx="3463717" cy="3463717"/>
          </a:xfrm>
          <a:prstGeom prst="rect">
            <a:avLst/>
          </a:prstGeom>
        </p:spPr>
      </p:pic>
      <p:cxnSp>
        <p:nvCxnSpPr>
          <p:cNvPr id="5" name="Straight Connector 4">
            <a:extLst>
              <a:ext uri="{FF2B5EF4-FFF2-40B4-BE49-F238E27FC236}">
                <a16:creationId xmlns:a16="http://schemas.microsoft.com/office/drawing/2014/main" id="{2FE6E821-E1D0-2439-400E-A9B4852CC091}"/>
              </a:ext>
            </a:extLst>
          </p:cNvPr>
          <p:cNvCxnSpPr>
            <a:cxnSpLocks/>
          </p:cNvCxnSpPr>
          <p:nvPr/>
        </p:nvCxnSpPr>
        <p:spPr>
          <a:xfrm flipV="1">
            <a:off x="3416041" y="1194282"/>
            <a:ext cx="1330569" cy="174228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A85EDAC-3A86-5A0E-4A95-A1802BAFE511}"/>
              </a:ext>
            </a:extLst>
          </p:cNvPr>
          <p:cNvSpPr txBox="1"/>
          <p:nvPr/>
        </p:nvSpPr>
        <p:spPr>
          <a:xfrm>
            <a:off x="2781252" y="2976141"/>
            <a:ext cx="634789" cy="307777"/>
          </a:xfrm>
          <a:prstGeom prst="rect">
            <a:avLst/>
          </a:prstGeom>
          <a:noFill/>
        </p:spPr>
        <p:txBody>
          <a:bodyPr wrap="none" rtlCol="0">
            <a:spAutoFit/>
          </a:bodyPr>
          <a:lstStyle/>
          <a:p>
            <a:r>
              <a:rPr lang="en-US" sz="1400" dirty="0">
                <a:sym typeface="Symbol" panose="05050102010706020507" pitchFamily="18" charset="2"/>
              </a:rPr>
              <a:t>(</a:t>
            </a:r>
            <a:r>
              <a:rPr lang="en-US" sz="1400" i="1" dirty="0">
                <a:sym typeface="Symbol" panose="05050102010706020507" pitchFamily="18" charset="2"/>
              </a:rPr>
              <a:t>x</a:t>
            </a:r>
            <a:r>
              <a:rPr lang="en-US" sz="1400" baseline="-25000" dirty="0">
                <a:sym typeface="Symbol" panose="05050102010706020507" pitchFamily="18" charset="2"/>
              </a:rPr>
              <a:t>1</a:t>
            </a:r>
            <a:r>
              <a:rPr lang="en-US" sz="1400" dirty="0">
                <a:sym typeface="Symbol" panose="05050102010706020507" pitchFamily="18" charset="2"/>
              </a:rPr>
              <a:t>, </a:t>
            </a:r>
            <a:r>
              <a:rPr lang="en-US" sz="1400" i="1" dirty="0">
                <a:sym typeface="Symbol" panose="05050102010706020507" pitchFamily="18" charset="2"/>
              </a:rPr>
              <a:t>y</a:t>
            </a:r>
            <a:r>
              <a:rPr lang="en-US" sz="1400" baseline="-25000" dirty="0">
                <a:sym typeface="Symbol" panose="05050102010706020507" pitchFamily="18" charset="2"/>
              </a:rPr>
              <a:t>1</a:t>
            </a:r>
            <a:r>
              <a:rPr lang="en-US" sz="1400" dirty="0">
                <a:sym typeface="Symbol" panose="05050102010706020507" pitchFamily="18" charset="2"/>
              </a:rPr>
              <a:t>)</a:t>
            </a:r>
            <a:endParaRPr lang="en-US" sz="1400" baseline="-25000" dirty="0"/>
          </a:p>
        </p:txBody>
      </p:sp>
      <p:sp>
        <p:nvSpPr>
          <p:cNvPr id="8" name="Oval 7">
            <a:extLst>
              <a:ext uri="{FF2B5EF4-FFF2-40B4-BE49-F238E27FC236}">
                <a16:creationId xmlns:a16="http://schemas.microsoft.com/office/drawing/2014/main" id="{ACC6C5E7-CEE4-34DA-60C5-95D2420168AE}"/>
              </a:ext>
            </a:extLst>
          </p:cNvPr>
          <p:cNvSpPr/>
          <p:nvPr/>
        </p:nvSpPr>
        <p:spPr>
          <a:xfrm>
            <a:off x="3393832" y="2913169"/>
            <a:ext cx="51707" cy="517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B2E047F-5E7C-FA70-D104-57E9EC6A4543}"/>
              </a:ext>
            </a:extLst>
          </p:cNvPr>
          <p:cNvSpPr/>
          <p:nvPr/>
        </p:nvSpPr>
        <p:spPr>
          <a:xfrm>
            <a:off x="4155641" y="1955321"/>
            <a:ext cx="51707" cy="517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4C6F6A6-449A-C1F0-1422-70F0DCC6FC4E}"/>
              </a:ext>
            </a:extLst>
          </p:cNvPr>
          <p:cNvSpPr txBox="1"/>
          <p:nvPr/>
        </p:nvSpPr>
        <p:spPr>
          <a:xfrm>
            <a:off x="3595962" y="1615776"/>
            <a:ext cx="634789" cy="307777"/>
          </a:xfrm>
          <a:prstGeom prst="rect">
            <a:avLst/>
          </a:prstGeom>
          <a:noFill/>
        </p:spPr>
        <p:txBody>
          <a:bodyPr wrap="none" rtlCol="0">
            <a:spAutoFit/>
          </a:bodyPr>
          <a:lstStyle/>
          <a:p>
            <a:r>
              <a:rPr lang="en-US" sz="1400" dirty="0">
                <a:sym typeface="Symbol" panose="05050102010706020507" pitchFamily="18" charset="2"/>
              </a:rPr>
              <a:t>(</a:t>
            </a:r>
            <a:r>
              <a:rPr lang="en-US" sz="1400" i="1" dirty="0">
                <a:sym typeface="Symbol" panose="05050102010706020507" pitchFamily="18" charset="2"/>
              </a:rPr>
              <a:t>x</a:t>
            </a:r>
            <a:r>
              <a:rPr lang="en-US" sz="1400" baseline="-25000" dirty="0">
                <a:sym typeface="Symbol" panose="05050102010706020507" pitchFamily="18" charset="2"/>
              </a:rPr>
              <a:t>2</a:t>
            </a:r>
            <a:r>
              <a:rPr lang="en-US" sz="1400" dirty="0">
                <a:sym typeface="Symbol" panose="05050102010706020507" pitchFamily="18" charset="2"/>
              </a:rPr>
              <a:t>, </a:t>
            </a:r>
            <a:r>
              <a:rPr lang="en-US" sz="1400" i="1" dirty="0">
                <a:sym typeface="Symbol" panose="05050102010706020507" pitchFamily="18" charset="2"/>
              </a:rPr>
              <a:t>y</a:t>
            </a:r>
            <a:r>
              <a:rPr lang="en-US" sz="1400" baseline="-25000" dirty="0">
                <a:sym typeface="Symbol" panose="05050102010706020507" pitchFamily="18" charset="2"/>
              </a:rPr>
              <a:t>2</a:t>
            </a:r>
            <a:r>
              <a:rPr lang="en-US" sz="1400" dirty="0">
                <a:sym typeface="Symbol" panose="05050102010706020507" pitchFamily="18" charset="2"/>
              </a:rPr>
              <a:t>)</a:t>
            </a:r>
            <a:endParaRPr lang="en-US" sz="1400" baseline="-25000" dirty="0"/>
          </a:p>
        </p:txBody>
      </p:sp>
      <p:sp>
        <p:nvSpPr>
          <p:cNvPr id="16" name="TextBox 15">
            <a:extLst>
              <a:ext uri="{FF2B5EF4-FFF2-40B4-BE49-F238E27FC236}">
                <a16:creationId xmlns:a16="http://schemas.microsoft.com/office/drawing/2014/main" id="{06FCD2DC-0EF1-3C78-87D0-DEB221E7F09C}"/>
              </a:ext>
            </a:extLst>
          </p:cNvPr>
          <p:cNvSpPr txBox="1"/>
          <p:nvPr/>
        </p:nvSpPr>
        <p:spPr>
          <a:xfrm>
            <a:off x="5162326" y="2778119"/>
            <a:ext cx="508473" cy="307777"/>
          </a:xfrm>
          <a:prstGeom prst="rect">
            <a:avLst/>
          </a:prstGeom>
          <a:noFill/>
        </p:spPr>
        <p:txBody>
          <a:bodyPr wrap="none" rtlCol="0">
            <a:spAutoFit/>
          </a:bodyPr>
          <a:lstStyle/>
          <a:p>
            <a:r>
              <a:rPr lang="en-US" sz="1400" dirty="0">
                <a:sym typeface="Symbol" panose="05050102010706020507" pitchFamily="18" charset="2"/>
              </a:rPr>
              <a:t>time</a:t>
            </a:r>
            <a:endParaRPr lang="en-US" sz="1400" baseline="-25000" dirty="0"/>
          </a:p>
        </p:txBody>
      </p:sp>
      <p:sp>
        <p:nvSpPr>
          <p:cNvPr id="17" name="TextBox 16">
            <a:extLst>
              <a:ext uri="{FF2B5EF4-FFF2-40B4-BE49-F238E27FC236}">
                <a16:creationId xmlns:a16="http://schemas.microsoft.com/office/drawing/2014/main" id="{38CF2EE4-EF04-A5D8-75AA-A310F117789E}"/>
              </a:ext>
            </a:extLst>
          </p:cNvPr>
          <p:cNvSpPr txBox="1"/>
          <p:nvPr/>
        </p:nvSpPr>
        <p:spPr>
          <a:xfrm>
            <a:off x="3053043" y="849132"/>
            <a:ext cx="933165" cy="307777"/>
          </a:xfrm>
          <a:prstGeom prst="rect">
            <a:avLst/>
          </a:prstGeom>
          <a:noFill/>
        </p:spPr>
        <p:txBody>
          <a:bodyPr wrap="square" rtlCol="0">
            <a:spAutoFit/>
          </a:bodyPr>
          <a:lstStyle/>
          <a:p>
            <a:r>
              <a:rPr lang="en-US" sz="1400" dirty="0">
                <a:sym typeface="Symbol" panose="05050102010706020507" pitchFamily="18" charset="2"/>
              </a:rPr>
              <a:t>distance</a:t>
            </a:r>
            <a:endParaRPr lang="en-US" sz="1400" baseline="-25000" dirty="0"/>
          </a:p>
        </p:txBody>
      </p:sp>
      <p:sp>
        <p:nvSpPr>
          <p:cNvPr id="18" name="TextBox 17">
            <a:extLst>
              <a:ext uri="{FF2B5EF4-FFF2-40B4-BE49-F238E27FC236}">
                <a16:creationId xmlns:a16="http://schemas.microsoft.com/office/drawing/2014/main" id="{0BC99E01-9AA0-9E4D-FA28-D4E1107870A5}"/>
              </a:ext>
            </a:extLst>
          </p:cNvPr>
          <p:cNvSpPr txBox="1"/>
          <p:nvPr/>
        </p:nvSpPr>
        <p:spPr>
          <a:xfrm>
            <a:off x="3569106" y="3119795"/>
            <a:ext cx="417102" cy="307777"/>
          </a:xfrm>
          <a:prstGeom prst="rect">
            <a:avLst/>
          </a:prstGeom>
          <a:noFill/>
        </p:spPr>
        <p:txBody>
          <a:bodyPr wrap="none" rtlCol="0">
            <a:spAutoFit/>
          </a:bodyPr>
          <a:lstStyle/>
          <a:p>
            <a:r>
              <a:rPr lang="en-US" sz="1400" dirty="0">
                <a:sym typeface="Symbol" panose="05050102010706020507" pitchFamily="18" charset="2"/>
              </a:rPr>
              <a:t></a:t>
            </a:r>
            <a:r>
              <a:rPr lang="en-US" sz="1400" i="1" dirty="0">
                <a:sym typeface="Symbol" panose="05050102010706020507" pitchFamily="18" charset="2"/>
              </a:rPr>
              <a:t>x</a:t>
            </a:r>
            <a:endParaRPr lang="en-US" sz="1400" baseline="-25000" dirty="0"/>
          </a:p>
        </p:txBody>
      </p:sp>
      <p:sp>
        <p:nvSpPr>
          <p:cNvPr id="19" name="Left Brace 18">
            <a:extLst>
              <a:ext uri="{FF2B5EF4-FFF2-40B4-BE49-F238E27FC236}">
                <a16:creationId xmlns:a16="http://schemas.microsoft.com/office/drawing/2014/main" id="{083D6C97-F072-248C-8CA8-E33A6342A024}"/>
              </a:ext>
            </a:extLst>
          </p:cNvPr>
          <p:cNvSpPr/>
          <p:nvPr/>
        </p:nvSpPr>
        <p:spPr>
          <a:xfrm rot="16200000">
            <a:off x="3722417" y="2681699"/>
            <a:ext cx="133817" cy="765707"/>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B1FCDB0D-F22F-166F-5687-1D744139318B}"/>
              </a:ext>
            </a:extLst>
          </p:cNvPr>
          <p:cNvSpPr txBox="1"/>
          <p:nvPr/>
        </p:nvSpPr>
        <p:spPr>
          <a:xfrm>
            <a:off x="4312115" y="2288820"/>
            <a:ext cx="417102" cy="307777"/>
          </a:xfrm>
          <a:prstGeom prst="rect">
            <a:avLst/>
          </a:prstGeom>
          <a:noFill/>
        </p:spPr>
        <p:txBody>
          <a:bodyPr wrap="none" rtlCol="0">
            <a:spAutoFit/>
          </a:bodyPr>
          <a:lstStyle/>
          <a:p>
            <a:r>
              <a:rPr lang="en-US" sz="1400" dirty="0">
                <a:sym typeface="Symbol" panose="05050102010706020507" pitchFamily="18" charset="2"/>
              </a:rPr>
              <a:t></a:t>
            </a:r>
            <a:r>
              <a:rPr lang="en-US" sz="1400" i="1" dirty="0">
                <a:sym typeface="Symbol" panose="05050102010706020507" pitchFamily="18" charset="2"/>
              </a:rPr>
              <a:t>y</a:t>
            </a:r>
            <a:endParaRPr lang="en-US" sz="1400" baseline="-25000" dirty="0"/>
          </a:p>
        </p:txBody>
      </p:sp>
      <p:sp>
        <p:nvSpPr>
          <p:cNvPr id="22" name="Left Brace 21">
            <a:extLst>
              <a:ext uri="{FF2B5EF4-FFF2-40B4-BE49-F238E27FC236}">
                <a16:creationId xmlns:a16="http://schemas.microsoft.com/office/drawing/2014/main" id="{A8F28E4F-8702-8119-C793-33C4BCA56726}"/>
              </a:ext>
            </a:extLst>
          </p:cNvPr>
          <p:cNvSpPr/>
          <p:nvPr/>
        </p:nvSpPr>
        <p:spPr>
          <a:xfrm rot="10800000">
            <a:off x="4221337" y="1970393"/>
            <a:ext cx="155444" cy="942776"/>
          </a:xfrm>
          <a:prstGeom prst="leftBrace">
            <a:avLst>
              <a:gd name="adj1" fmla="val 0"/>
              <a:gd name="adj2" fmla="val 50000"/>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3" name="Object 22">
            <a:extLst>
              <a:ext uri="{FF2B5EF4-FFF2-40B4-BE49-F238E27FC236}">
                <a16:creationId xmlns:a16="http://schemas.microsoft.com/office/drawing/2014/main" id="{17EEE083-3D09-C18B-492A-4087D7A9ADF7}"/>
              </a:ext>
            </a:extLst>
          </p:cNvPr>
          <p:cNvGraphicFramePr>
            <a:graphicFrameLocks noChangeAspect="1"/>
          </p:cNvGraphicFramePr>
          <p:nvPr>
            <p:extLst>
              <p:ext uri="{D42A27DB-BD31-4B8C-83A1-F6EECF244321}">
                <p14:modId xmlns:p14="http://schemas.microsoft.com/office/powerpoint/2010/main" val="1594080423"/>
              </p:ext>
            </p:extLst>
          </p:nvPr>
        </p:nvGraphicFramePr>
        <p:xfrm>
          <a:off x="6553200" y="1947069"/>
          <a:ext cx="647700" cy="508000"/>
        </p:xfrm>
        <a:graphic>
          <a:graphicData uri="http://schemas.openxmlformats.org/presentationml/2006/ole">
            <mc:AlternateContent xmlns:mc="http://schemas.openxmlformats.org/markup-compatibility/2006">
              <mc:Choice xmlns:v="urn:schemas-microsoft-com:vml" Requires="v">
                <p:oleObj name="Equation" r:id="rId5" imgW="647640" imgH="507960" progId="Equation.DSMT4">
                  <p:embed/>
                </p:oleObj>
              </mc:Choice>
              <mc:Fallback>
                <p:oleObj name="Equation" r:id="rId5" imgW="647640" imgH="507960" progId="Equation.DSMT4">
                  <p:embed/>
                  <p:pic>
                    <p:nvPicPr>
                      <p:cNvPr id="0" name=""/>
                      <p:cNvPicPr/>
                      <p:nvPr/>
                    </p:nvPicPr>
                    <p:blipFill>
                      <a:blip r:embed="rId6"/>
                      <a:stretch>
                        <a:fillRect/>
                      </a:stretch>
                    </p:blipFill>
                    <p:spPr>
                      <a:xfrm>
                        <a:off x="6553200" y="1947069"/>
                        <a:ext cx="647700" cy="508000"/>
                      </a:xfrm>
                      <a:prstGeom prst="rect">
                        <a:avLst/>
                      </a:prstGeom>
                    </p:spPr>
                  </p:pic>
                </p:oleObj>
              </mc:Fallback>
            </mc:AlternateContent>
          </a:graphicData>
        </a:graphic>
      </p:graphicFrame>
      <p:sp>
        <p:nvSpPr>
          <p:cNvPr id="25" name="TextBox 24">
            <a:extLst>
              <a:ext uri="{FF2B5EF4-FFF2-40B4-BE49-F238E27FC236}">
                <a16:creationId xmlns:a16="http://schemas.microsoft.com/office/drawing/2014/main" id="{7E5AB3E7-614B-1591-291B-52BE626E7B63}"/>
              </a:ext>
            </a:extLst>
          </p:cNvPr>
          <p:cNvSpPr txBox="1"/>
          <p:nvPr/>
        </p:nvSpPr>
        <p:spPr>
          <a:xfrm>
            <a:off x="4621731" y="2283991"/>
            <a:ext cx="780983" cy="307777"/>
          </a:xfrm>
          <a:prstGeom prst="rect">
            <a:avLst/>
          </a:prstGeom>
          <a:noFill/>
        </p:spPr>
        <p:txBody>
          <a:bodyPr wrap="none" rtlCol="0">
            <a:spAutoFit/>
          </a:bodyPr>
          <a:lstStyle/>
          <a:p>
            <a:r>
              <a:rPr lang="en-US" sz="1400" dirty="0">
                <a:sym typeface="Symbol" panose="05050102010706020507" pitchFamily="18" charset="2"/>
              </a:rPr>
              <a:t>= </a:t>
            </a:r>
            <a:r>
              <a:rPr lang="en-US" sz="1400" i="1" dirty="0">
                <a:sym typeface="Symbol" panose="05050102010706020507" pitchFamily="18" charset="2"/>
              </a:rPr>
              <a:t>y</a:t>
            </a:r>
            <a:r>
              <a:rPr lang="en-US" sz="1400" baseline="-25000" dirty="0">
                <a:sym typeface="Symbol" panose="05050102010706020507" pitchFamily="18" charset="2"/>
              </a:rPr>
              <a:t>2</a:t>
            </a:r>
            <a:r>
              <a:rPr lang="en-US" sz="1400" dirty="0">
                <a:sym typeface="Symbol" panose="05050102010706020507" pitchFamily="18" charset="2"/>
              </a:rPr>
              <a:t> – </a:t>
            </a:r>
            <a:r>
              <a:rPr lang="en-US" sz="1400" i="1" dirty="0">
                <a:sym typeface="Symbol" panose="05050102010706020507" pitchFamily="18" charset="2"/>
              </a:rPr>
              <a:t>y</a:t>
            </a:r>
            <a:r>
              <a:rPr lang="en-US" sz="1400" baseline="-25000" dirty="0">
                <a:sym typeface="Symbol" panose="05050102010706020507" pitchFamily="18" charset="2"/>
              </a:rPr>
              <a:t>1</a:t>
            </a:r>
            <a:endParaRPr lang="en-US" sz="1400" baseline="-25000" dirty="0"/>
          </a:p>
        </p:txBody>
      </p:sp>
      <p:sp>
        <p:nvSpPr>
          <p:cNvPr id="26" name="TextBox 25">
            <a:extLst>
              <a:ext uri="{FF2B5EF4-FFF2-40B4-BE49-F238E27FC236}">
                <a16:creationId xmlns:a16="http://schemas.microsoft.com/office/drawing/2014/main" id="{6A3A9AE2-7DB4-ACD9-3F58-43D2F6338B09}"/>
              </a:ext>
            </a:extLst>
          </p:cNvPr>
          <p:cNvSpPr txBox="1"/>
          <p:nvPr/>
        </p:nvSpPr>
        <p:spPr>
          <a:xfrm>
            <a:off x="3865593" y="3122191"/>
            <a:ext cx="800219" cy="307777"/>
          </a:xfrm>
          <a:prstGeom prst="rect">
            <a:avLst/>
          </a:prstGeom>
          <a:noFill/>
        </p:spPr>
        <p:txBody>
          <a:bodyPr wrap="none" rtlCol="0">
            <a:spAutoFit/>
          </a:bodyPr>
          <a:lstStyle/>
          <a:p>
            <a:r>
              <a:rPr lang="en-US" sz="1400" dirty="0">
                <a:sym typeface="Symbol" panose="05050102010706020507" pitchFamily="18" charset="2"/>
              </a:rPr>
              <a:t>= </a:t>
            </a:r>
            <a:r>
              <a:rPr lang="en-US" sz="1400" i="1" dirty="0">
                <a:sym typeface="Symbol" panose="05050102010706020507" pitchFamily="18" charset="2"/>
              </a:rPr>
              <a:t>x</a:t>
            </a:r>
            <a:r>
              <a:rPr lang="en-US" sz="1400" baseline="-25000" dirty="0">
                <a:sym typeface="Symbol" panose="05050102010706020507" pitchFamily="18" charset="2"/>
              </a:rPr>
              <a:t>2</a:t>
            </a:r>
            <a:r>
              <a:rPr lang="en-US" sz="1400" dirty="0">
                <a:sym typeface="Symbol" panose="05050102010706020507" pitchFamily="18" charset="2"/>
              </a:rPr>
              <a:t> – </a:t>
            </a:r>
            <a:r>
              <a:rPr lang="en-US" sz="1400" i="1" dirty="0">
                <a:sym typeface="Symbol" panose="05050102010706020507" pitchFamily="18" charset="2"/>
              </a:rPr>
              <a:t>x</a:t>
            </a:r>
            <a:r>
              <a:rPr lang="en-US" sz="1400" baseline="-25000" dirty="0">
                <a:sym typeface="Symbol" panose="05050102010706020507" pitchFamily="18" charset="2"/>
              </a:rPr>
              <a:t>1</a:t>
            </a:r>
            <a:endParaRPr lang="en-US" sz="1400" baseline="-25000" dirty="0"/>
          </a:p>
        </p:txBody>
      </p:sp>
      <p:graphicFrame>
        <p:nvGraphicFramePr>
          <p:cNvPr id="27" name="Object 26">
            <a:extLst>
              <a:ext uri="{FF2B5EF4-FFF2-40B4-BE49-F238E27FC236}">
                <a16:creationId xmlns:a16="http://schemas.microsoft.com/office/drawing/2014/main" id="{3074A4A0-D54F-3AB1-49B0-C0847011E457}"/>
              </a:ext>
            </a:extLst>
          </p:cNvPr>
          <p:cNvGraphicFramePr>
            <a:graphicFrameLocks noChangeAspect="1"/>
          </p:cNvGraphicFramePr>
          <p:nvPr>
            <p:extLst>
              <p:ext uri="{D42A27DB-BD31-4B8C-83A1-F6EECF244321}">
                <p14:modId xmlns:p14="http://schemas.microsoft.com/office/powerpoint/2010/main" val="1783217062"/>
              </p:ext>
            </p:extLst>
          </p:nvPr>
        </p:nvGraphicFramePr>
        <p:xfrm>
          <a:off x="7229231" y="1950977"/>
          <a:ext cx="749300" cy="558800"/>
        </p:xfrm>
        <a:graphic>
          <a:graphicData uri="http://schemas.openxmlformats.org/presentationml/2006/ole">
            <mc:AlternateContent xmlns:mc="http://schemas.openxmlformats.org/markup-compatibility/2006">
              <mc:Choice xmlns:v="urn:schemas-microsoft-com:vml" Requires="v">
                <p:oleObj name="Equation" r:id="rId7" imgW="749160" imgH="558720" progId="Equation.DSMT4">
                  <p:embed/>
                </p:oleObj>
              </mc:Choice>
              <mc:Fallback>
                <p:oleObj name="Equation" r:id="rId7" imgW="749160" imgH="558720" progId="Equation.DSMT4">
                  <p:embed/>
                  <p:pic>
                    <p:nvPicPr>
                      <p:cNvPr id="23" name="Object 22">
                        <a:extLst>
                          <a:ext uri="{FF2B5EF4-FFF2-40B4-BE49-F238E27FC236}">
                            <a16:creationId xmlns:a16="http://schemas.microsoft.com/office/drawing/2014/main" id="{17EEE083-3D09-C18B-492A-4087D7A9ADF7}"/>
                          </a:ext>
                        </a:extLst>
                      </p:cNvPr>
                      <p:cNvPicPr/>
                      <p:nvPr/>
                    </p:nvPicPr>
                    <p:blipFill>
                      <a:blip r:embed="rId8"/>
                      <a:stretch>
                        <a:fillRect/>
                      </a:stretch>
                    </p:blipFill>
                    <p:spPr>
                      <a:xfrm>
                        <a:off x="7229231" y="1950977"/>
                        <a:ext cx="749300" cy="55880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297640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fade">
                                      <p:cBhvr>
                                        <p:cTn id="33" dur="5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fade">
                                      <p:cBhvr>
                                        <p:cTn id="38" dur="500"/>
                                        <p:tgtEl>
                                          <p:spTgt spid="1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500"/>
                                        <p:tgtEl>
                                          <p:spTgt spid="2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fade">
                                      <p:cBhvr>
                                        <p:cTn id="54" dur="500"/>
                                        <p:tgtEl>
                                          <p:spTgt spid="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fade">
                                      <p:cBhvr>
                                        <p:cTn id="59" dur="500"/>
                                        <p:tgtEl>
                                          <p:spTgt spid="25"/>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fade">
                                      <p:cBhvr>
                                        <p:cTn id="64" dur="500"/>
                                        <p:tgtEl>
                                          <p:spTgt spid="2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fade">
                                      <p:cBhvr>
                                        <p:cTn id="6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0" grpId="0"/>
      <p:bldP spid="16" grpId="0"/>
      <p:bldP spid="17" grpId="0"/>
      <p:bldP spid="18" grpId="0"/>
      <p:bldP spid="19" grpId="0" animBg="1"/>
      <p:bldP spid="21" grpId="0"/>
      <p:bldP spid="22" grpId="0" animBg="1"/>
      <p:bldP spid="25"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What’s Next</a:t>
            </a:r>
          </a:p>
        </p:txBody>
      </p:sp>
      <p:grpSp>
        <p:nvGrpSpPr>
          <p:cNvPr id="6" name="Group 5">
            <a:extLst>
              <a:ext uri="{FF2B5EF4-FFF2-40B4-BE49-F238E27FC236}">
                <a16:creationId xmlns:a16="http://schemas.microsoft.com/office/drawing/2014/main" id="{225F0269-4007-B00D-2363-1B17509DA40A}"/>
              </a:ext>
            </a:extLst>
          </p:cNvPr>
          <p:cNvGrpSpPr/>
          <p:nvPr/>
        </p:nvGrpSpPr>
        <p:grpSpPr>
          <a:xfrm>
            <a:off x="3859335" y="2317750"/>
            <a:ext cx="1425331" cy="562708"/>
            <a:chOff x="3924300" y="2317750"/>
            <a:chExt cx="1425331" cy="562708"/>
          </a:xfrm>
        </p:grpSpPr>
        <p:graphicFrame>
          <p:nvGraphicFramePr>
            <p:cNvPr id="3" name="Object 2">
              <a:extLst>
                <a:ext uri="{FF2B5EF4-FFF2-40B4-BE49-F238E27FC236}">
                  <a16:creationId xmlns:a16="http://schemas.microsoft.com/office/drawing/2014/main" id="{5F46A5FD-03B3-DBE3-91DF-3E53251A1BAB}"/>
                </a:ext>
              </a:extLst>
            </p:cNvPr>
            <p:cNvGraphicFramePr>
              <a:graphicFrameLocks noChangeAspect="1"/>
            </p:cNvGraphicFramePr>
            <p:nvPr>
              <p:extLst>
                <p:ext uri="{D42A27DB-BD31-4B8C-83A1-F6EECF244321}">
                  <p14:modId xmlns:p14="http://schemas.microsoft.com/office/powerpoint/2010/main" val="911251320"/>
                </p:ext>
              </p:extLst>
            </p:nvPr>
          </p:nvGraphicFramePr>
          <p:xfrm>
            <a:off x="3924300" y="2317750"/>
            <a:ext cx="647700" cy="508000"/>
          </p:xfrm>
          <a:graphic>
            <a:graphicData uri="http://schemas.openxmlformats.org/presentationml/2006/ole">
              <mc:AlternateContent xmlns:mc="http://schemas.openxmlformats.org/markup-compatibility/2006">
                <mc:Choice xmlns:v="urn:schemas-microsoft-com:vml" Requires="v">
                  <p:oleObj name="Equation" r:id="rId3" imgW="647640" imgH="507960" progId="Equation.DSMT4">
                    <p:embed/>
                  </p:oleObj>
                </mc:Choice>
                <mc:Fallback>
                  <p:oleObj name="Equation" r:id="rId3" imgW="647640" imgH="507960" progId="Equation.DSMT4">
                    <p:embed/>
                    <p:pic>
                      <p:nvPicPr>
                        <p:cNvPr id="23" name="Object 22">
                          <a:extLst>
                            <a:ext uri="{FF2B5EF4-FFF2-40B4-BE49-F238E27FC236}">
                              <a16:creationId xmlns:a16="http://schemas.microsoft.com/office/drawing/2014/main" id="{17EEE083-3D09-C18B-492A-4087D7A9ADF7}"/>
                            </a:ext>
                          </a:extLst>
                        </p:cNvPr>
                        <p:cNvPicPr/>
                        <p:nvPr/>
                      </p:nvPicPr>
                      <p:blipFill>
                        <a:blip r:embed="rId4"/>
                        <a:stretch>
                          <a:fillRect/>
                        </a:stretch>
                      </p:blipFill>
                      <p:spPr>
                        <a:xfrm>
                          <a:off x="3924300" y="2317750"/>
                          <a:ext cx="647700" cy="5080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317D3DC7-B90F-61AB-F94C-CA6D55D8DD9B}"/>
                </a:ext>
              </a:extLst>
            </p:cNvPr>
            <p:cNvGraphicFramePr>
              <a:graphicFrameLocks noChangeAspect="1"/>
            </p:cNvGraphicFramePr>
            <p:nvPr>
              <p:extLst>
                <p:ext uri="{D42A27DB-BD31-4B8C-83A1-F6EECF244321}">
                  <p14:modId xmlns:p14="http://schemas.microsoft.com/office/powerpoint/2010/main" val="3238337613"/>
                </p:ext>
              </p:extLst>
            </p:nvPr>
          </p:nvGraphicFramePr>
          <p:xfrm>
            <a:off x="4600331" y="2321658"/>
            <a:ext cx="749300" cy="558800"/>
          </p:xfrm>
          <a:graphic>
            <a:graphicData uri="http://schemas.openxmlformats.org/presentationml/2006/ole">
              <mc:AlternateContent xmlns:mc="http://schemas.openxmlformats.org/markup-compatibility/2006">
                <mc:Choice xmlns:v="urn:schemas-microsoft-com:vml" Requires="v">
                  <p:oleObj name="Equation" r:id="rId5" imgW="749160" imgH="558720" progId="Equation.DSMT4">
                    <p:embed/>
                  </p:oleObj>
                </mc:Choice>
                <mc:Fallback>
                  <p:oleObj name="Equation" r:id="rId5" imgW="749160" imgH="558720" progId="Equation.DSMT4">
                    <p:embed/>
                    <p:pic>
                      <p:nvPicPr>
                        <p:cNvPr id="27" name="Object 26">
                          <a:extLst>
                            <a:ext uri="{FF2B5EF4-FFF2-40B4-BE49-F238E27FC236}">
                              <a16:creationId xmlns:a16="http://schemas.microsoft.com/office/drawing/2014/main" id="{3074A4A0-D54F-3AB1-49B0-C0847011E457}"/>
                            </a:ext>
                          </a:extLst>
                        </p:cNvPr>
                        <p:cNvPicPr/>
                        <p:nvPr/>
                      </p:nvPicPr>
                      <p:blipFill>
                        <a:blip r:embed="rId6"/>
                        <a:stretch>
                          <a:fillRect/>
                        </a:stretch>
                      </p:blipFill>
                      <p:spPr>
                        <a:xfrm>
                          <a:off x="4600331" y="2321658"/>
                          <a:ext cx="749300" cy="558800"/>
                        </a:xfrm>
                        <a:prstGeom prst="rect">
                          <a:avLst/>
                        </a:prstGeom>
                      </p:spPr>
                    </p:pic>
                  </p:oleObj>
                </mc:Fallback>
              </mc:AlternateContent>
            </a:graphicData>
          </a:graphic>
        </p:graphicFrame>
      </p:grpSp>
      <p:sp>
        <p:nvSpPr>
          <p:cNvPr id="5" name="TextBox 4">
            <a:extLst>
              <a:ext uri="{FF2B5EF4-FFF2-40B4-BE49-F238E27FC236}">
                <a16:creationId xmlns:a16="http://schemas.microsoft.com/office/drawing/2014/main" id="{62CCA075-F582-4F1C-CF3C-79149DB37FF7}"/>
              </a:ext>
            </a:extLst>
          </p:cNvPr>
          <p:cNvSpPr txBox="1"/>
          <p:nvPr/>
        </p:nvSpPr>
        <p:spPr>
          <a:xfrm>
            <a:off x="457200" y="1592818"/>
            <a:ext cx="8229600" cy="369332"/>
          </a:xfrm>
          <a:prstGeom prst="rect">
            <a:avLst/>
          </a:prstGeom>
          <a:noFill/>
        </p:spPr>
        <p:txBody>
          <a:bodyPr wrap="square" rtlCol="0">
            <a:spAutoFit/>
          </a:bodyPr>
          <a:lstStyle/>
          <a:p>
            <a:pPr algn="ctr"/>
            <a:r>
              <a:rPr lang="en-US" dirty="0"/>
              <a:t>slope = rate of change</a:t>
            </a:r>
          </a:p>
        </p:txBody>
      </p:sp>
    </p:spTree>
    <p:extLst>
      <p:ext uri="{BB962C8B-B14F-4D97-AF65-F5344CB8AC3E}">
        <p14:creationId xmlns:p14="http://schemas.microsoft.com/office/powerpoint/2010/main" val="24306364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5.2|29.4|22.8|10.1"/>
</p:tagLst>
</file>

<file path=ppt/tags/tag2.xml><?xml version="1.0" encoding="utf-8"?>
<p:tagLst xmlns:a="http://schemas.openxmlformats.org/drawingml/2006/main" xmlns:r="http://schemas.openxmlformats.org/officeDocument/2006/relationships" xmlns:p="http://schemas.openxmlformats.org/presentationml/2006/main">
  <p:tag name="TIMING" val="|6.6|3.8|4.3|18|4|2.2|5.6|13.4|8.2|3.6|6.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6869</TotalTime>
  <Words>534</Words>
  <Application>Microsoft Office PowerPoint</Application>
  <PresentationFormat>On-screen Show (16:9)</PresentationFormat>
  <Paragraphs>22</Paragraphs>
  <Slides>4</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1" baseType="lpstr">
      <vt:lpstr>Bookman Old Style</vt:lpstr>
      <vt:lpstr>Calibri</vt:lpstr>
      <vt:lpstr>Gill Sans MT</vt:lpstr>
      <vt:lpstr>Wingdings</vt:lpstr>
      <vt:lpstr>Wingdings 3</vt:lpstr>
      <vt:lpstr>Origin</vt:lpstr>
      <vt:lpstr>Equation</vt:lpstr>
      <vt:lpstr>Linear Equations</vt:lpstr>
      <vt:lpstr>Slope</vt:lpstr>
      <vt:lpstr>Calculating Intercepts</vt:lpstr>
      <vt:lpstr>What’s Next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gallen</dc:creator>
  <cp:lastModifiedBy>Allen, Gregory</cp:lastModifiedBy>
  <cp:revision>537</cp:revision>
  <dcterms:created xsi:type="dcterms:W3CDTF">2014-11-22T22:42:06Z</dcterms:created>
  <dcterms:modified xsi:type="dcterms:W3CDTF">2023-07-26T02:54:30Z</dcterms:modified>
</cp:coreProperties>
</file>