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1" r:id="rId5"/>
    <p:sldId id="259" r:id="rId6"/>
    <p:sldId id="267" r:id="rId7"/>
    <p:sldId id="263" r:id="rId8"/>
    <p:sldId id="264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3346" autoAdjust="0"/>
  </p:normalViewPr>
  <p:slideViewPr>
    <p:cSldViewPr snapToGrid="0">
      <p:cViewPr varScale="1">
        <p:scale>
          <a:sx n="66" d="100"/>
          <a:sy n="66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1B197-5AD7-42B3-8C34-0101F55D243A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89EEC0-7E79-42BB-93F6-57BA984A6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112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89EEC0-7E79-42BB-93F6-57BA984A618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20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89EEC0-7E79-42BB-93F6-57BA984A618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3368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89EEC0-7E79-42BB-93F6-57BA984A618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20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89EEC0-7E79-42BB-93F6-57BA984A618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223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79D3C-9963-E924-F942-6A40AE126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538C3B-D2C9-33F7-63D0-61E49C035E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4199B8-DC0D-60F6-A3A9-47C67DB82B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6F2237-9E29-E304-FDB0-6D55740F17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89EEC0-7E79-42BB-93F6-57BA984A618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133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89EEC0-7E79-42BB-93F6-57BA984A618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2239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89EEC0-7E79-42BB-93F6-57BA984A618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7015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89EEC0-7E79-42BB-93F6-57BA984A618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922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BEF35-3931-8168-A439-3E75BAB001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0FB11B-3012-B469-A4F8-D36C72CE9E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26318-593D-6353-3F87-78795D089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343D-08EA-4DBA-AA85-1C52F4C937D1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EF146-7CF6-3FB2-E16F-0C9FCFECE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7E820-6F72-D0FC-3985-E930FE413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8D30-96EE-45F9-802A-0B34B4A80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058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44AD9-5AC7-9D83-299F-47CB1A890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A1E82B-84AB-8CF8-0AC4-8C325FA0F1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961C8B-C019-0736-5805-80481D407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343D-08EA-4DBA-AA85-1C52F4C937D1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5C713D-9541-DC99-CBDE-C3FCBA266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922D3-4173-8920-DABE-67CF6DE82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8D30-96EE-45F9-802A-0B34B4A80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866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DBDFAC-85CE-5354-A4DC-FE007C091C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9C06EA-C74F-91D3-D6BE-F48410CA0E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A5F5F8-23D1-B2F2-2509-5D3CC91DC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343D-08EA-4DBA-AA85-1C52F4C937D1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C03A91-34AC-236C-73B1-07043998B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8022B-A328-D01A-6AFD-CD773A7DA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8D30-96EE-45F9-802A-0B34B4A80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76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453AC-79EC-F3A2-FE34-A18EBB752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42CF8-3641-83E0-63C6-38ED2C5C6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84AFF-893A-2670-AF24-2544713D4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343D-08EA-4DBA-AA85-1C52F4C937D1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5C7CC-0038-3A43-E841-75DF05721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B9DBD-516D-B031-D1BF-11F728323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8D30-96EE-45F9-802A-0B34B4A80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007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26E74-77C7-62B8-C5B6-1C47E240D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DCE014-9B82-6F67-6EE0-9B64788FE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8A2B35-DEAB-91AF-616C-BBA87642B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343D-08EA-4DBA-AA85-1C52F4C937D1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D2A87-32DA-629F-B051-95EBDBC0B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81A1A-58BF-84DA-151C-C93281ABB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8D30-96EE-45F9-802A-0B34B4A80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373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3E085-3365-7991-7849-8A207DD84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AE5A9-4738-F6F6-4B55-4F46FFB895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D2DF24-3D85-D9B9-A4C3-59AED28597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9AA30E-5B4D-F0EA-D69E-158DA2F47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343D-08EA-4DBA-AA85-1C52F4C937D1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77A8F-B2F0-F4AD-CA73-DC05D4B2B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943445-59D0-C1D2-1316-12B5A94C4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8D30-96EE-45F9-802A-0B34B4A80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065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863B4-8A3D-D7FC-2104-E69484E6F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2FF0A3-C25E-D733-6062-325A65374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359C5E-66C3-0E27-1549-4CC1B45808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F1A655-453D-FD54-9990-BB32E02811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27FA6E-3CF4-0B58-960B-177BD2BCAB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5856E8-5D0A-F986-CD15-D144C9775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343D-08EA-4DBA-AA85-1C52F4C937D1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AF79EF-52F4-1EE4-5488-249FAC038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BF217C-B6FA-754D-D180-69E705B73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8D30-96EE-45F9-802A-0B34B4A80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447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DBF61-02DB-CE61-6417-68913D877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A01115-6944-F0E7-EAF7-66F81034B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343D-08EA-4DBA-AA85-1C52F4C937D1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4603BC-67F2-0ACE-3D44-73114BDE6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5795C3-605D-1746-34C5-58D19D170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8D30-96EE-45F9-802A-0B34B4A80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69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1249CD-5C94-9E3E-2B6C-29E7C867F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343D-08EA-4DBA-AA85-1C52F4C937D1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38C138-6C70-DCE0-2367-10DF98978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32354D-714F-0545-0222-775C920B4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8D30-96EE-45F9-802A-0B34B4A80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454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EE525-6018-75A4-315A-BCFE9D66A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26AEA-55EE-CE5C-D03D-72E1F9E8D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DB05A5-8E69-9BA8-1BC6-AB4823F1FD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07E82C-B141-E8CB-B455-8CC11E408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343D-08EA-4DBA-AA85-1C52F4C937D1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31A4F7-7818-BDB4-2DBA-FC78335D6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39203B-7B49-20B1-06B3-F1909AC74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8D30-96EE-45F9-802A-0B34B4A80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67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98355-62AA-BBA6-2017-BE5B785C4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495EB0-02B6-F892-8F54-83D0E59523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41ADB8-C979-2326-9069-5C539000FB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32639E-0C74-076A-32B4-194BF803F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343D-08EA-4DBA-AA85-1C52F4C937D1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770595-5218-EE8E-23A1-A3099EF20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83B976-0973-D3A3-CC09-545FFABB6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8D30-96EE-45F9-802A-0B34B4A80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41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F15097-11EF-D179-589C-71499BC8D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F1F5C5-B17B-E12C-8A89-F27D9511A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294FD-B2D7-42F3-A406-AE814D55E2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8E343D-08EA-4DBA-AA85-1C52F4C937D1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A7E62-93C0-B205-B7B0-1D417F155B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2460E-7C5B-6B98-9BDE-47577A43F6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088D30-96EE-45F9-802A-0B34B4A80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26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0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7.wmf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jpeg"/><Relationship Id="rId1" Type="http://schemas.openxmlformats.org/officeDocument/2006/relationships/tags" Target="../tags/tag4.x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image" Target="../media/image18.jpeg"/><Relationship Id="rId10" Type="http://schemas.openxmlformats.org/officeDocument/2006/relationships/image" Target="../media/image15.wmf"/><Relationship Id="rId4" Type="http://schemas.openxmlformats.org/officeDocument/2006/relationships/image" Target="../media/image12.png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7.wmf"/><Relationship Id="rId18" Type="http://schemas.openxmlformats.org/officeDocument/2006/relationships/oleObject" Target="../embeddings/oleObject26.bin"/><Relationship Id="rId26" Type="http://schemas.openxmlformats.org/officeDocument/2006/relationships/oleObject" Target="../embeddings/oleObject30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31.wmf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3.bin"/><Relationship Id="rId17" Type="http://schemas.openxmlformats.org/officeDocument/2006/relationships/image" Target="../media/image29.wmf"/><Relationship Id="rId25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5.bin"/><Relationship Id="rId20" Type="http://schemas.openxmlformats.org/officeDocument/2006/relationships/oleObject" Target="../embeddings/oleObject27.bin"/><Relationship Id="rId1" Type="http://schemas.openxmlformats.org/officeDocument/2006/relationships/tags" Target="../tags/tag6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6.wmf"/><Relationship Id="rId24" Type="http://schemas.openxmlformats.org/officeDocument/2006/relationships/oleObject" Target="../embeddings/oleObject29.bin"/><Relationship Id="rId5" Type="http://schemas.openxmlformats.org/officeDocument/2006/relationships/image" Target="../media/image23.wmf"/><Relationship Id="rId15" Type="http://schemas.openxmlformats.org/officeDocument/2006/relationships/image" Target="../media/image28.wmf"/><Relationship Id="rId23" Type="http://schemas.openxmlformats.org/officeDocument/2006/relationships/image" Target="../media/image32.wmf"/><Relationship Id="rId10" Type="http://schemas.openxmlformats.org/officeDocument/2006/relationships/oleObject" Target="../embeddings/oleObject22.bin"/><Relationship Id="rId19" Type="http://schemas.openxmlformats.org/officeDocument/2006/relationships/image" Target="../media/image30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24.bin"/><Relationship Id="rId22" Type="http://schemas.openxmlformats.org/officeDocument/2006/relationships/oleObject" Target="../embeddings/oleObject28.bin"/><Relationship Id="rId27" Type="http://schemas.openxmlformats.org/officeDocument/2006/relationships/image" Target="../media/image34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A547A0F3-BD77-5D57-7B78-BAFEF2E47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6077" y="4491205"/>
            <a:ext cx="6858000" cy="742950"/>
          </a:xfrm>
        </p:spPr>
        <p:txBody>
          <a:bodyPr>
            <a:normAutofit/>
          </a:bodyPr>
          <a:lstStyle/>
          <a:p>
            <a:pPr algn="r"/>
            <a:r>
              <a:rPr lang="en-US" sz="4500" dirty="0">
                <a:solidFill>
                  <a:schemeClr val="accent3">
                    <a:lumMod val="75000"/>
                  </a:schemeClr>
                </a:solidFill>
              </a:rPr>
              <a:t>Linear Equations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5467E5B-4A28-4878-7487-BBE0CC2628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56077" y="5419893"/>
            <a:ext cx="6858000" cy="400050"/>
          </a:xfrm>
          <a:noFill/>
        </p:spPr>
        <p:txBody>
          <a:bodyPr>
            <a:normAutofit lnSpcReduction="10000"/>
          </a:bodyPr>
          <a:lstStyle/>
          <a:p>
            <a:pPr algn="r"/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Systems of </a:t>
            </a:r>
            <a:r>
              <a:rPr lang="en-US">
                <a:solidFill>
                  <a:schemeClr val="accent3">
                    <a:lumMod val="50000"/>
                  </a:schemeClr>
                </a:solidFill>
              </a:rPr>
              <a:t>Linear Equations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0483E0D-0E37-6EB0-96C4-FBBE529B5414}"/>
              </a:ext>
            </a:extLst>
          </p:cNvPr>
          <p:cNvCxnSpPr/>
          <p:nvPr/>
        </p:nvCxnSpPr>
        <p:spPr>
          <a:xfrm>
            <a:off x="819801" y="5293769"/>
            <a:ext cx="10646979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4543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CD7ED-22BD-413A-92FE-03C3EC49D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Definitions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6EC69BB-E33E-4FBF-F24D-0DD1E797901B}"/>
              </a:ext>
            </a:extLst>
          </p:cNvPr>
          <p:cNvCxnSpPr>
            <a:cxnSpLocks/>
          </p:cNvCxnSpPr>
          <p:nvPr/>
        </p:nvCxnSpPr>
        <p:spPr>
          <a:xfrm>
            <a:off x="882869" y="1383918"/>
            <a:ext cx="10310648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B67CAD0-6B47-3FE3-A0E6-E65F162FDA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926335"/>
              </p:ext>
            </p:extLst>
          </p:nvPr>
        </p:nvGraphicFramePr>
        <p:xfrm>
          <a:off x="4640555" y="3661569"/>
          <a:ext cx="3200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00400" imgH="330120" progId="Equation.DSMT4">
                  <p:embed/>
                </p:oleObj>
              </mc:Choice>
              <mc:Fallback>
                <p:oleObj name="Equation" r:id="rId4" imgW="3200400" imgH="33012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4F601BD5-3D0C-518E-6004-4C8518D3CB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40555" y="3661569"/>
                        <a:ext cx="32004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25B7D1A-CF60-C03A-3CE0-79D011F749FC}"/>
              </a:ext>
            </a:extLst>
          </p:cNvPr>
          <p:cNvSpPr txBox="1"/>
          <p:nvPr/>
        </p:nvSpPr>
        <p:spPr>
          <a:xfrm>
            <a:off x="882869" y="3028890"/>
            <a:ext cx="9649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linear equation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the variables </a:t>
            </a:r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0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0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…, </a:t>
            </a:r>
            <a:r>
              <a:rPr lang="en-US" sz="20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000" i="1" baseline="-25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an equation that can be written in the form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311A862-C19F-956E-E3C8-1323D4B988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584391"/>
              </p:ext>
            </p:extLst>
          </p:nvPr>
        </p:nvGraphicFramePr>
        <p:xfrm>
          <a:off x="4027673" y="2127444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17440" imgH="266400" progId="Equation.DSMT4">
                  <p:embed/>
                </p:oleObj>
              </mc:Choice>
              <mc:Fallback>
                <p:oleObj name="Equation" r:id="rId6" imgW="1117440" imgH="2664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B67CAD0-6B47-3FE3-A0E6-E65F162FDA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027673" y="2127444"/>
                        <a:ext cx="11176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99076B2-5597-5E1F-00BF-305628791F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4477918"/>
              </p:ext>
            </p:extLst>
          </p:nvPr>
        </p:nvGraphicFramePr>
        <p:xfrm>
          <a:off x="6859931" y="2127444"/>
          <a:ext cx="146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0160" imgH="266400" progId="Equation.DSMT4">
                  <p:embed/>
                </p:oleObj>
              </mc:Choice>
              <mc:Fallback>
                <p:oleObj name="Equation" r:id="rId8" imgW="1460160" imgH="2664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C311A862-C19F-956E-E3C8-1323D4B988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859931" y="2127444"/>
                        <a:ext cx="14605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910CF7D-ADD1-B988-8BD9-7D44F2B46B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074365"/>
              </p:ext>
            </p:extLst>
          </p:nvPr>
        </p:nvGraphicFramePr>
        <p:xfrm>
          <a:off x="4469105" y="4554538"/>
          <a:ext cx="35433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43120" imgH="1473120" progId="Equation.DSMT4">
                  <p:embed/>
                </p:oleObj>
              </mc:Choice>
              <mc:Fallback>
                <p:oleObj name="Equation" r:id="rId10" imgW="3543120" imgH="147312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AA420D0-F2DE-0CEA-CDC7-1D619CD3A5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469105" y="4554538"/>
                        <a:ext cx="3543300" cy="147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BAE33B6-3704-32D4-BF38-7CBFB688FE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452645"/>
              </p:ext>
            </p:extLst>
          </p:nvPr>
        </p:nvGraphicFramePr>
        <p:xfrm>
          <a:off x="9578975" y="4160838"/>
          <a:ext cx="342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20" imgH="393480" progId="Equation.DSMT4">
                  <p:embed/>
                </p:oleObj>
              </mc:Choice>
              <mc:Fallback>
                <p:oleObj name="Equation" r:id="rId12" imgW="34272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C311A862-C19F-956E-E3C8-1323D4B988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578975" y="4160838"/>
                        <a:ext cx="3429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819021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CD7ED-22BD-413A-92FE-03C3EC49D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Definitions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6EC69BB-E33E-4FBF-F24D-0DD1E797901B}"/>
              </a:ext>
            </a:extLst>
          </p:cNvPr>
          <p:cNvCxnSpPr>
            <a:cxnSpLocks/>
          </p:cNvCxnSpPr>
          <p:nvPr/>
        </p:nvCxnSpPr>
        <p:spPr>
          <a:xfrm>
            <a:off x="882869" y="1383918"/>
            <a:ext cx="10310648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25B7D1A-CF60-C03A-3CE0-79D011F749FC}"/>
              </a:ext>
            </a:extLst>
          </p:cNvPr>
          <p:cNvSpPr txBox="1"/>
          <p:nvPr/>
        </p:nvSpPr>
        <p:spPr>
          <a:xfrm>
            <a:off x="882869" y="1677368"/>
            <a:ext cx="107677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 of linear equation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the variables </a:t>
            </a:r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0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0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…, </a:t>
            </a:r>
            <a:r>
              <a:rPr lang="en-US" sz="20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000" i="1" baseline="-25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a collection of one or more linear equations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involving the same variables.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AA420D0-F2DE-0CEA-CDC7-1D619CD3A5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77178"/>
              </p:ext>
            </p:extLst>
          </p:nvPr>
        </p:nvGraphicFramePr>
        <p:xfrm>
          <a:off x="4495097" y="2709481"/>
          <a:ext cx="35433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43120" imgH="1473120" progId="Equation.DSMT4">
                  <p:embed/>
                </p:oleObj>
              </mc:Choice>
              <mc:Fallback>
                <p:oleObj name="Equation" r:id="rId4" imgW="3543120" imgH="147312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4F601BD5-3D0C-518E-6004-4C8518D3CB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95097" y="2709481"/>
                        <a:ext cx="3543300" cy="147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744EAA7-D923-D354-A6D4-54BDE21463FF}"/>
              </a:ext>
            </a:extLst>
          </p:cNvPr>
          <p:cNvSpPr txBox="1"/>
          <p:nvPr/>
        </p:nvSpPr>
        <p:spPr>
          <a:xfrm>
            <a:off x="882869" y="4628908"/>
            <a:ext cx="104709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solution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the system is a list of numbers, (</a:t>
            </a:r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0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0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…,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000" baseline="-25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that satisfies all of the equations in the system.  The set of all possible solutions to a system is called the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solution set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28612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CD7ED-22BD-413A-92FE-03C3EC49D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Matrices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6EC69BB-E33E-4FBF-F24D-0DD1E797901B}"/>
              </a:ext>
            </a:extLst>
          </p:cNvPr>
          <p:cNvCxnSpPr>
            <a:cxnSpLocks/>
          </p:cNvCxnSpPr>
          <p:nvPr/>
        </p:nvCxnSpPr>
        <p:spPr>
          <a:xfrm>
            <a:off x="882869" y="1383918"/>
            <a:ext cx="10310648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B67CAD0-6B47-3FE3-A0E6-E65F162FDA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211600"/>
              </p:ext>
            </p:extLst>
          </p:nvPr>
        </p:nvGraphicFramePr>
        <p:xfrm>
          <a:off x="5049909" y="3563938"/>
          <a:ext cx="20320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1840" imgH="1117440" progId="Equation.DSMT4">
                  <p:embed/>
                </p:oleObj>
              </mc:Choice>
              <mc:Fallback>
                <p:oleObj name="Equation" r:id="rId4" imgW="2031840" imgH="11174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B67CAD0-6B47-3FE3-A0E6-E65F162FDA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049909" y="3563938"/>
                        <a:ext cx="2032000" cy="111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25B7D1A-CF60-C03A-3CE0-79D011F749FC}"/>
              </a:ext>
            </a:extLst>
          </p:cNvPr>
          <p:cNvSpPr txBox="1"/>
          <p:nvPr/>
        </p:nvSpPr>
        <p:spPr>
          <a:xfrm>
            <a:off x="1861590" y="5732656"/>
            <a:ext cx="875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matrix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 a collection of numbers and/or variables arranged in rows and columns.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41450A34-BC20-DBAB-AA4B-54EB3D3AD1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620758"/>
              </p:ext>
            </p:extLst>
          </p:nvPr>
        </p:nvGraphicFramePr>
        <p:xfrm>
          <a:off x="864640" y="2012950"/>
          <a:ext cx="19939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93680" imgH="1091880" progId="Equation.DSMT4">
                  <p:embed/>
                </p:oleObj>
              </mc:Choice>
              <mc:Fallback>
                <p:oleObj name="Equation" r:id="rId6" imgW="1993680" imgH="1091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B67CAD0-6B47-3FE3-A0E6-E65F162FDA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64640" y="2012950"/>
                        <a:ext cx="1993900" cy="109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301A8BA-D484-18A4-16C0-31EA9F6467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2298018"/>
              </p:ext>
            </p:extLst>
          </p:nvPr>
        </p:nvGraphicFramePr>
        <p:xfrm>
          <a:off x="3635893" y="2012950"/>
          <a:ext cx="2006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06280" imgH="1091880" progId="Equation.DSMT4">
                  <p:embed/>
                </p:oleObj>
              </mc:Choice>
              <mc:Fallback>
                <p:oleObj name="Equation" r:id="rId8" imgW="2006280" imgH="10918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41450A34-BC20-DBAB-AA4B-54EB3D3AD1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635893" y="2012950"/>
                        <a:ext cx="2006600" cy="109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7491633-9D4D-040D-3316-D1F5A063B5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7582389"/>
              </p:ext>
            </p:extLst>
          </p:nvPr>
        </p:nvGraphicFramePr>
        <p:xfrm>
          <a:off x="6419846" y="2012950"/>
          <a:ext cx="2032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1840" imgH="1091880" progId="Equation.DSMT4">
                  <p:embed/>
                </p:oleObj>
              </mc:Choice>
              <mc:Fallback>
                <p:oleObj name="Equation" r:id="rId10" imgW="2031840" imgH="10918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301A8BA-D484-18A4-16C0-31EA9F6467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419846" y="2012950"/>
                        <a:ext cx="2032000" cy="109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27384A4-100B-4338-AA4F-7FFEC2DF5C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1110599"/>
              </p:ext>
            </p:extLst>
          </p:nvPr>
        </p:nvGraphicFramePr>
        <p:xfrm>
          <a:off x="9229200" y="1822450"/>
          <a:ext cx="20320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840" imgH="1473120" progId="Equation.DSMT4">
                  <p:embed/>
                </p:oleObj>
              </mc:Choice>
              <mc:Fallback>
                <p:oleObj name="Equation" r:id="rId12" imgW="2031840" imgH="147312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F7491633-9D4D-040D-3316-D1F5A063B5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229200" y="1822450"/>
                        <a:ext cx="2032000" cy="147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1492DA90-49C3-C136-4F6C-2808A75429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1752991"/>
              </p:ext>
            </p:extLst>
          </p:nvPr>
        </p:nvGraphicFramePr>
        <p:xfrm>
          <a:off x="2482850" y="3563938"/>
          <a:ext cx="15367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36480" imgH="1117440" progId="Equation.DSMT4">
                  <p:embed/>
                </p:oleObj>
              </mc:Choice>
              <mc:Fallback>
                <p:oleObj name="Equation" r:id="rId14" imgW="1536480" imgH="11174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B67CAD0-6B47-3FE3-A0E6-E65F162FDA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482850" y="3563938"/>
                        <a:ext cx="1536700" cy="111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48B93FF8-218F-3A3A-AB95-43BB68607562}"/>
              </a:ext>
            </a:extLst>
          </p:cNvPr>
          <p:cNvSpPr txBox="1"/>
          <p:nvPr/>
        </p:nvSpPr>
        <p:spPr>
          <a:xfrm>
            <a:off x="2230664" y="4978400"/>
            <a:ext cx="20410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coefficient matrix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D479A42-3CED-A18B-5166-C7339C90BDBC}"/>
              </a:ext>
            </a:extLst>
          </p:cNvPr>
          <p:cNvSpPr txBox="1"/>
          <p:nvPr/>
        </p:nvSpPr>
        <p:spPr>
          <a:xfrm>
            <a:off x="5013121" y="4940271"/>
            <a:ext cx="21055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augmented matrix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8451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CD7ED-22BD-413A-92FE-03C3EC49D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2869" y="275463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Solution Sets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6EC69BB-E33E-4FBF-F24D-0DD1E797901B}"/>
              </a:ext>
            </a:extLst>
          </p:cNvPr>
          <p:cNvCxnSpPr>
            <a:cxnSpLocks/>
          </p:cNvCxnSpPr>
          <p:nvPr/>
        </p:nvCxnSpPr>
        <p:spPr>
          <a:xfrm>
            <a:off x="882869" y="1383918"/>
            <a:ext cx="10310648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28DEF85B-1CB9-3140-B4D5-0A65BF662A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411" y="3429000"/>
            <a:ext cx="3558349" cy="222515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A2473497-5053-EBE8-3A4D-3CAB15B0142B}"/>
              </a:ext>
            </a:extLst>
          </p:cNvPr>
          <p:cNvGrpSpPr/>
          <p:nvPr/>
        </p:nvGrpSpPr>
        <p:grpSpPr>
          <a:xfrm>
            <a:off x="1103354" y="1711063"/>
            <a:ext cx="2684463" cy="584200"/>
            <a:chOff x="1238885" y="1806254"/>
            <a:chExt cx="2684463" cy="584200"/>
          </a:xfrm>
        </p:grpSpPr>
        <p:graphicFrame>
          <p:nvGraphicFramePr>
            <p:cNvPr id="6" name="Object 5">
              <a:extLst>
                <a:ext uri="{FF2B5EF4-FFF2-40B4-BE49-F238E27FC236}">
                  <a16:creationId xmlns:a16="http://schemas.microsoft.com/office/drawing/2014/main" id="{C36B0F75-C07A-D0D5-D3DF-7122B28FBFA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30631541"/>
                </p:ext>
              </p:extLst>
            </p:nvPr>
          </p:nvGraphicFramePr>
          <p:xfrm>
            <a:off x="1238885" y="1806254"/>
            <a:ext cx="914400" cy="533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914400" imgH="533160" progId="Equation.DSMT4">
                    <p:embed/>
                  </p:oleObj>
                </mc:Choice>
                <mc:Fallback>
                  <p:oleObj name="Equation" r:id="rId5" imgW="914400" imgH="533160" progId="Equation.DSMT4">
                    <p:embed/>
                    <p:pic>
                      <p:nvPicPr>
                        <p:cNvPr id="8" name="Object 7">
                          <a:extLst>
                            <a:ext uri="{FF2B5EF4-FFF2-40B4-BE49-F238E27FC236}">
                              <a16:creationId xmlns:a16="http://schemas.microsoft.com/office/drawing/2014/main" id="{C311A862-C19F-956E-E3C8-1323D4B988C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238885" y="1806254"/>
                          <a:ext cx="914400" cy="533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>
              <a:extLst>
                <a:ext uri="{FF2B5EF4-FFF2-40B4-BE49-F238E27FC236}">
                  <a16:creationId xmlns:a16="http://schemas.microsoft.com/office/drawing/2014/main" id="{BF335C05-3738-F465-32D7-98BCBD754D8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39598362"/>
                </p:ext>
              </p:extLst>
            </p:nvPr>
          </p:nvGraphicFramePr>
          <p:xfrm>
            <a:off x="2742248" y="1806254"/>
            <a:ext cx="1181100" cy="584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180800" imgH="583920" progId="Equation.DSMT4">
                    <p:embed/>
                  </p:oleObj>
                </mc:Choice>
                <mc:Fallback>
                  <p:oleObj name="Equation" r:id="rId7" imgW="1180800" imgH="583920" progId="Equation.DSMT4">
                    <p:embed/>
                    <p:pic>
                      <p:nvPicPr>
                        <p:cNvPr id="6" name="Object 5">
                          <a:extLst>
                            <a:ext uri="{FF2B5EF4-FFF2-40B4-BE49-F238E27FC236}">
                              <a16:creationId xmlns:a16="http://schemas.microsoft.com/office/drawing/2014/main" id="{C36B0F75-C07A-D0D5-D3DF-7122B28FBFA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742248" y="1806254"/>
                          <a:ext cx="1181100" cy="584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1E52433B-7F72-697C-B91D-86F7D16250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2361"/>
              </p:ext>
            </p:extLst>
          </p:nvPr>
        </p:nvGraphicFramePr>
        <p:xfrm>
          <a:off x="5711825" y="2125663"/>
          <a:ext cx="11430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43000" imgH="583920" progId="Equation.DSMT4">
                  <p:embed/>
                </p:oleObj>
              </mc:Choice>
              <mc:Fallback>
                <p:oleObj name="Equation" r:id="rId9" imgW="1143000" imgH="58392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F335C05-3738-F465-32D7-98BCBD754D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711825" y="2125663"/>
                        <a:ext cx="1143000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CB58E979-45AC-DDE8-E534-1982CAA14F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514665"/>
              </p:ext>
            </p:extLst>
          </p:nvPr>
        </p:nvGraphicFramePr>
        <p:xfrm>
          <a:off x="1982035" y="2582732"/>
          <a:ext cx="927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27000" imgH="558720" progId="Equation.DSMT4">
                  <p:embed/>
                </p:oleObj>
              </mc:Choice>
              <mc:Fallback>
                <p:oleObj name="Equation" r:id="rId11" imgW="927000" imgH="55872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F335C05-3738-F465-32D7-98BCBD754D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982035" y="2582732"/>
                        <a:ext cx="9271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C9F833E2-C88D-4933-F3B9-F415552883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6403939"/>
              </p:ext>
            </p:extLst>
          </p:nvPr>
        </p:nvGraphicFramePr>
        <p:xfrm>
          <a:off x="9604590" y="2125663"/>
          <a:ext cx="8509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50680" imgH="583920" progId="Equation.DSMT4">
                  <p:embed/>
                </p:oleObj>
              </mc:Choice>
              <mc:Fallback>
                <p:oleObj name="Equation" r:id="rId13" imgW="850680" imgH="58392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1E52433B-7F72-697C-B91D-86F7D16250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9604590" y="2125663"/>
                        <a:ext cx="850900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" name="Picture 20">
            <a:extLst>
              <a:ext uri="{FF2B5EF4-FFF2-40B4-BE49-F238E27FC236}">
                <a16:creationId xmlns:a16="http://schemas.microsoft.com/office/drawing/2014/main" id="{E2EEE050-6BFD-F50A-2C9B-0339B78CC6E1}"/>
              </a:ext>
            </a:extLst>
          </p:cNvPr>
          <p:cNvPicPr>
            <a:picLocks/>
          </p:cNvPicPr>
          <p:nvPr/>
        </p:nvPicPr>
        <p:blipFill>
          <a:blip r:embed="rId15"/>
          <a:stretch>
            <a:fillRect/>
          </a:stretch>
        </p:blipFill>
        <p:spPr>
          <a:xfrm>
            <a:off x="4459638" y="3429000"/>
            <a:ext cx="3557016" cy="222199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0D92475-076F-BCC3-16E5-837D0B26B288}"/>
              </a:ext>
            </a:extLst>
          </p:cNvPr>
          <p:cNvPicPr>
            <a:picLocks/>
          </p:cNvPicPr>
          <p:nvPr/>
        </p:nvPicPr>
        <p:blipFill>
          <a:blip r:embed="rId16"/>
          <a:stretch>
            <a:fillRect/>
          </a:stretch>
        </p:blipFill>
        <p:spPr>
          <a:xfrm>
            <a:off x="8251532" y="3429000"/>
            <a:ext cx="3557017" cy="2221992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FC0CC225-57C8-FB74-6897-5F8E69A43AB9}"/>
              </a:ext>
            </a:extLst>
          </p:cNvPr>
          <p:cNvGrpSpPr/>
          <p:nvPr/>
        </p:nvGrpSpPr>
        <p:grpSpPr>
          <a:xfrm>
            <a:off x="882869" y="5970019"/>
            <a:ext cx="7022640" cy="515920"/>
            <a:chOff x="882869" y="5970019"/>
            <a:chExt cx="7022640" cy="515920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5054C70-20F1-3418-A29A-644CFE123EE9}"/>
                </a:ext>
              </a:extLst>
            </p:cNvPr>
            <p:cNvSpPr txBox="1"/>
            <p:nvPr/>
          </p:nvSpPr>
          <p:spPr>
            <a:xfrm>
              <a:off x="882869" y="6085829"/>
              <a:ext cx="70226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consistent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58AF36E-FF8D-85F5-CC1B-534D92BBBB93}"/>
                </a:ext>
              </a:extLst>
            </p:cNvPr>
            <p:cNvCxnSpPr/>
            <p:nvPr/>
          </p:nvCxnSpPr>
          <p:spPr>
            <a:xfrm>
              <a:off x="882869" y="5970019"/>
              <a:ext cx="7022640" cy="0"/>
            </a:xfrm>
            <a:prstGeom prst="line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322E5F7-656F-E507-23E2-2B7A02118998}"/>
              </a:ext>
            </a:extLst>
          </p:cNvPr>
          <p:cNvGrpSpPr/>
          <p:nvPr/>
        </p:nvGrpSpPr>
        <p:grpSpPr>
          <a:xfrm>
            <a:off x="8380071" y="5970019"/>
            <a:ext cx="3300714" cy="515920"/>
            <a:chOff x="882869" y="5970019"/>
            <a:chExt cx="7022640" cy="51592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0D6253E-76CF-8BD1-BC8C-7B70317BD68C}"/>
                </a:ext>
              </a:extLst>
            </p:cNvPr>
            <p:cNvSpPr txBox="1"/>
            <p:nvPr/>
          </p:nvSpPr>
          <p:spPr>
            <a:xfrm>
              <a:off x="882869" y="6085829"/>
              <a:ext cx="70226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inconsistent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3E9270E-F0E2-751B-2CF1-26D99821343A}"/>
                </a:ext>
              </a:extLst>
            </p:cNvPr>
            <p:cNvCxnSpPr/>
            <p:nvPr/>
          </p:nvCxnSpPr>
          <p:spPr>
            <a:xfrm>
              <a:off x="882869" y="5970019"/>
              <a:ext cx="7022640" cy="0"/>
            </a:xfrm>
            <a:prstGeom prst="line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111864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2834A-61F1-BA99-E1A2-82CE5357B4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EB3AA-ECEB-FF22-A09C-4C4A2345E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2869" y="275463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Solution Sets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EA8D21-5D0F-7C1D-E844-B7589F1B254F}"/>
              </a:ext>
            </a:extLst>
          </p:cNvPr>
          <p:cNvCxnSpPr>
            <a:cxnSpLocks/>
          </p:cNvCxnSpPr>
          <p:nvPr/>
        </p:nvCxnSpPr>
        <p:spPr>
          <a:xfrm>
            <a:off x="882869" y="1383918"/>
            <a:ext cx="10310648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D2878DF-DC07-4727-2F36-1F7B8C4A89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2758364"/>
              </p:ext>
            </p:extLst>
          </p:nvPr>
        </p:nvGraphicFramePr>
        <p:xfrm>
          <a:off x="4052465" y="2103060"/>
          <a:ext cx="1485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85720" imgH="330120" progId="Equation.DSMT4">
                  <p:embed/>
                </p:oleObj>
              </mc:Choice>
              <mc:Fallback>
                <p:oleObj name="Equation" r:id="rId4" imgW="1485720" imgH="33012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F335C05-3738-F465-32D7-98BCBD754D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52465" y="2103060"/>
                        <a:ext cx="14859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655F329D-E63F-91BC-5A8B-C2025CD942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547413"/>
              </p:ext>
            </p:extLst>
          </p:nvPr>
        </p:nvGraphicFramePr>
        <p:xfrm>
          <a:off x="6318880" y="2088771"/>
          <a:ext cx="2362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61960" imgH="304560" progId="Equation.DSMT4">
                  <p:embed/>
                </p:oleObj>
              </mc:Choice>
              <mc:Fallback>
                <p:oleObj name="Equation" r:id="rId6" imgW="2361960" imgH="30456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D2878DF-DC07-4727-2F36-1F7B8C4A89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318880" y="2088771"/>
                        <a:ext cx="23622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BB3D46E0-E004-BEF3-0418-7885EBC8D107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25613" t="15979" r="26756" b="12355"/>
          <a:stretch>
            <a:fillRect/>
          </a:stretch>
        </p:blipFill>
        <p:spPr>
          <a:xfrm>
            <a:off x="2534441" y="3429000"/>
            <a:ext cx="3183038" cy="2673050"/>
          </a:xfrm>
          <a:prstGeom prst="rect">
            <a:avLst/>
          </a:prstGeom>
        </p:spPr>
      </p:pic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EA824E51-AA80-B182-92C5-70CA969764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933071"/>
              </p:ext>
            </p:extLst>
          </p:nvPr>
        </p:nvGraphicFramePr>
        <p:xfrm>
          <a:off x="7315200" y="3632196"/>
          <a:ext cx="3680750" cy="194680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562582">
                  <a:extLst>
                    <a:ext uri="{9D8B030D-6E8A-4147-A177-3AD203B41FA5}">
                      <a16:colId xmlns:a16="http://schemas.microsoft.com/office/drawing/2014/main" val="2902769854"/>
                    </a:ext>
                  </a:extLst>
                </a:gridCol>
                <a:gridCol w="2118168">
                  <a:extLst>
                    <a:ext uri="{9D8B030D-6E8A-4147-A177-3AD203B41FA5}">
                      <a16:colId xmlns:a16="http://schemas.microsoft.com/office/drawing/2014/main" val="3641905107"/>
                    </a:ext>
                  </a:extLst>
                </a:gridCol>
              </a:tblGrid>
              <a:tr h="3893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variables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graph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0491405"/>
                  </a:ext>
                </a:extLst>
              </a:tr>
              <a:tr h="3893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point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621734"/>
                  </a:ext>
                </a:extLst>
              </a:tr>
              <a:tr h="3893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2206357"/>
                  </a:ext>
                </a:extLst>
              </a:tr>
              <a:tr h="3893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plane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3262294"/>
                  </a:ext>
                </a:extLst>
              </a:tr>
              <a:tr h="389360"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dirty="0"/>
                        <a:t>&gt; 3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hyperplane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549728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64089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CD7ED-22BD-413A-92FE-03C3EC49D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Solving Systems of Equations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6EC69BB-E33E-4FBF-F24D-0DD1E797901B}"/>
              </a:ext>
            </a:extLst>
          </p:cNvPr>
          <p:cNvCxnSpPr>
            <a:cxnSpLocks/>
          </p:cNvCxnSpPr>
          <p:nvPr/>
        </p:nvCxnSpPr>
        <p:spPr>
          <a:xfrm>
            <a:off x="882869" y="1383918"/>
            <a:ext cx="10310648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FB01B7B-4D06-9D61-A2A2-6521B4FBF4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15770" y="1856612"/>
          <a:ext cx="17653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5080" imgH="1091880" progId="Equation.DSMT4">
                  <p:embed/>
                </p:oleObj>
              </mc:Choice>
              <mc:Fallback>
                <p:oleObj name="Equation" r:id="rId4" imgW="1765080" imgH="10918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8FB01B7B-4D06-9D61-A2A2-6521B4FBF4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15770" y="1856612"/>
                        <a:ext cx="1765300" cy="109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FC3C3C1-BD43-BB86-E733-A8CB3F9018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27233" y="1843912"/>
          <a:ext cx="17653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65080" imgH="1117440" progId="Equation.DSMT4">
                  <p:embed/>
                </p:oleObj>
              </mc:Choice>
              <mc:Fallback>
                <p:oleObj name="Equation" r:id="rId6" imgW="1765080" imgH="11174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FC3C3C1-BD43-BB86-E733-A8CB3F9018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27233" y="1843912"/>
                        <a:ext cx="1765300" cy="111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40EDEC6-9CC5-452E-8BF5-8C6D7F861D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68170" y="3447287"/>
          <a:ext cx="16129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12800" imgH="1091880" progId="Equation.DSMT4">
                  <p:embed/>
                </p:oleObj>
              </mc:Choice>
              <mc:Fallback>
                <p:oleObj name="Equation" r:id="rId8" imgW="1612800" imgH="10918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40EDEC6-9CC5-452E-8BF5-8C6D7F861D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868170" y="3447287"/>
                        <a:ext cx="1612900" cy="109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5C47DF4-DF51-2974-D3F8-BE4D71BA0D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6283" y="3434587"/>
          <a:ext cx="17272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26920" imgH="1117440" progId="Equation.DSMT4">
                  <p:embed/>
                </p:oleObj>
              </mc:Choice>
              <mc:Fallback>
                <p:oleObj name="Equation" r:id="rId10" imgW="1726920" imgH="11174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5C47DF4-DF51-2974-D3F8-BE4D71BA0D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546283" y="3434587"/>
                        <a:ext cx="1727200" cy="111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0AD5984B-8F0C-7AF6-800B-C98802A2237E}"/>
              </a:ext>
            </a:extLst>
          </p:cNvPr>
          <p:cNvSpPr/>
          <p:nvPr/>
        </p:nvSpPr>
        <p:spPr>
          <a:xfrm>
            <a:off x="1272441" y="2402330"/>
            <a:ext cx="277495" cy="420370"/>
          </a:xfrm>
          <a:custGeom>
            <a:avLst/>
            <a:gdLst>
              <a:gd name="connsiteX0" fmla="*/ 243908 w 264228"/>
              <a:gd name="connsiteY0" fmla="*/ 0 h 345440"/>
              <a:gd name="connsiteX1" fmla="*/ 68 w 264228"/>
              <a:gd name="connsiteY1" fmla="*/ 203200 h 345440"/>
              <a:gd name="connsiteX2" fmla="*/ 264228 w 264228"/>
              <a:gd name="connsiteY2" fmla="*/ 345440 h 345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4228" h="345440">
                <a:moveTo>
                  <a:pt x="243908" y="0"/>
                </a:moveTo>
                <a:cubicBezTo>
                  <a:pt x="120294" y="72813"/>
                  <a:pt x="-3319" y="145627"/>
                  <a:pt x="68" y="203200"/>
                </a:cubicBezTo>
                <a:cubicBezTo>
                  <a:pt x="3455" y="260773"/>
                  <a:pt x="133841" y="303106"/>
                  <a:pt x="264228" y="345440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EA78281-EB67-E005-CCF1-7F1C1F99830F}"/>
              </a:ext>
            </a:extLst>
          </p:cNvPr>
          <p:cNvSpPr txBox="1"/>
          <p:nvPr/>
        </p:nvSpPr>
        <p:spPr>
          <a:xfrm>
            <a:off x="0" y="2437939"/>
            <a:ext cx="1224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r</a:t>
            </a:r>
            <a:r>
              <a:rPr lang="en-US" sz="20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3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= </a:t>
            </a:r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r</a:t>
            </a:r>
            <a:r>
              <a:rPr lang="en-US" sz="20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3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+ </a:t>
            </a:r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r</a:t>
            </a:r>
            <a:r>
              <a:rPr lang="en-US" sz="20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2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558BB59-AC21-D751-3BD8-19C400244271}"/>
              </a:ext>
            </a:extLst>
          </p:cNvPr>
          <p:cNvSpPr/>
          <p:nvPr/>
        </p:nvSpPr>
        <p:spPr>
          <a:xfrm>
            <a:off x="4030136" y="2402330"/>
            <a:ext cx="277495" cy="420370"/>
          </a:xfrm>
          <a:custGeom>
            <a:avLst/>
            <a:gdLst>
              <a:gd name="connsiteX0" fmla="*/ 243908 w 264228"/>
              <a:gd name="connsiteY0" fmla="*/ 0 h 345440"/>
              <a:gd name="connsiteX1" fmla="*/ 68 w 264228"/>
              <a:gd name="connsiteY1" fmla="*/ 203200 h 345440"/>
              <a:gd name="connsiteX2" fmla="*/ 264228 w 264228"/>
              <a:gd name="connsiteY2" fmla="*/ 345440 h 345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4228" h="345440">
                <a:moveTo>
                  <a:pt x="243908" y="0"/>
                </a:moveTo>
                <a:cubicBezTo>
                  <a:pt x="120294" y="72813"/>
                  <a:pt x="-3319" y="145627"/>
                  <a:pt x="68" y="203200"/>
                </a:cubicBezTo>
                <a:cubicBezTo>
                  <a:pt x="3455" y="260773"/>
                  <a:pt x="133841" y="303106"/>
                  <a:pt x="264228" y="345440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2E55BEA-A320-914D-FD78-E2A0419BF4F4}"/>
              </a:ext>
            </a:extLst>
          </p:cNvPr>
          <p:cNvSpPr txBox="1"/>
          <p:nvPr/>
        </p:nvSpPr>
        <p:spPr>
          <a:xfrm>
            <a:off x="3529965" y="2437939"/>
            <a:ext cx="619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+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CBE40B4E-7268-6B54-0340-9377B01C0F81}"/>
              </a:ext>
            </a:extLst>
          </p:cNvPr>
          <p:cNvSpPr/>
          <p:nvPr/>
        </p:nvSpPr>
        <p:spPr>
          <a:xfrm>
            <a:off x="1262281" y="3611370"/>
            <a:ext cx="277495" cy="420370"/>
          </a:xfrm>
          <a:custGeom>
            <a:avLst/>
            <a:gdLst>
              <a:gd name="connsiteX0" fmla="*/ 243908 w 264228"/>
              <a:gd name="connsiteY0" fmla="*/ 0 h 345440"/>
              <a:gd name="connsiteX1" fmla="*/ 68 w 264228"/>
              <a:gd name="connsiteY1" fmla="*/ 203200 h 345440"/>
              <a:gd name="connsiteX2" fmla="*/ 264228 w 264228"/>
              <a:gd name="connsiteY2" fmla="*/ 345440 h 345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4228" h="345440">
                <a:moveTo>
                  <a:pt x="243908" y="0"/>
                </a:moveTo>
                <a:cubicBezTo>
                  <a:pt x="120294" y="72813"/>
                  <a:pt x="-3319" y="145627"/>
                  <a:pt x="68" y="203200"/>
                </a:cubicBezTo>
                <a:cubicBezTo>
                  <a:pt x="3455" y="260773"/>
                  <a:pt x="133841" y="303106"/>
                  <a:pt x="264228" y="345440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03070B9-9CE7-D60C-62B8-91190F943005}"/>
              </a:ext>
            </a:extLst>
          </p:cNvPr>
          <p:cNvSpPr txBox="1"/>
          <p:nvPr/>
        </p:nvSpPr>
        <p:spPr>
          <a:xfrm>
            <a:off x="-43279" y="3646979"/>
            <a:ext cx="1315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r</a:t>
            </a:r>
            <a:r>
              <a:rPr lang="en-US" sz="20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= </a:t>
            </a:r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r</a:t>
            </a:r>
            <a:r>
              <a:rPr lang="en-US" sz="20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- 2</a:t>
            </a:r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r</a:t>
            </a:r>
            <a:r>
              <a:rPr lang="en-US" sz="20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1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E39C6E85-792C-79B2-B4FE-41651DEC8E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2298885"/>
              </p:ext>
            </p:extLst>
          </p:nvPr>
        </p:nvGraphicFramePr>
        <p:xfrm>
          <a:off x="1798638" y="4970463"/>
          <a:ext cx="16129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12800" imgH="1091880" progId="Equation.DSMT4">
                  <p:embed/>
                </p:oleObj>
              </mc:Choice>
              <mc:Fallback>
                <p:oleObj name="Equation" r:id="rId12" imgW="1612800" imgH="10918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E39C6E85-792C-79B2-B4FE-41651DEC8E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798638" y="4970463"/>
                        <a:ext cx="1612900" cy="109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EB264B3D-ECFE-CD70-ECB1-261FAEB0F4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70083" y="4957666"/>
          <a:ext cx="18796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79560" imgH="1117440" progId="Equation.DSMT4">
                  <p:embed/>
                </p:oleObj>
              </mc:Choice>
              <mc:Fallback>
                <p:oleObj name="Equation" r:id="rId14" imgW="1879560" imgH="111744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EB264B3D-ECFE-CD70-ECB1-261FAEB0F4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470083" y="4957666"/>
                        <a:ext cx="1879600" cy="111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F933B9F9-F145-B1FB-1157-7C31B3110CCF}"/>
              </a:ext>
            </a:extLst>
          </p:cNvPr>
          <p:cNvSpPr/>
          <p:nvPr/>
        </p:nvSpPr>
        <p:spPr>
          <a:xfrm flipV="1">
            <a:off x="1305560" y="5504751"/>
            <a:ext cx="277495" cy="420370"/>
          </a:xfrm>
          <a:custGeom>
            <a:avLst/>
            <a:gdLst>
              <a:gd name="connsiteX0" fmla="*/ 243908 w 264228"/>
              <a:gd name="connsiteY0" fmla="*/ 0 h 345440"/>
              <a:gd name="connsiteX1" fmla="*/ 68 w 264228"/>
              <a:gd name="connsiteY1" fmla="*/ 203200 h 345440"/>
              <a:gd name="connsiteX2" fmla="*/ 264228 w 264228"/>
              <a:gd name="connsiteY2" fmla="*/ 345440 h 345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4228" h="345440">
                <a:moveTo>
                  <a:pt x="243908" y="0"/>
                </a:moveTo>
                <a:cubicBezTo>
                  <a:pt x="120294" y="72813"/>
                  <a:pt x="-3319" y="145627"/>
                  <a:pt x="68" y="203200"/>
                </a:cubicBezTo>
                <a:cubicBezTo>
                  <a:pt x="3455" y="260773"/>
                  <a:pt x="133841" y="303106"/>
                  <a:pt x="264228" y="345440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9AD516D-5E24-C94E-017B-A848BB60CC9C}"/>
              </a:ext>
            </a:extLst>
          </p:cNvPr>
          <p:cNvSpPr txBox="1"/>
          <p:nvPr/>
        </p:nvSpPr>
        <p:spPr>
          <a:xfrm>
            <a:off x="0" y="5540360"/>
            <a:ext cx="1315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r</a:t>
            </a:r>
            <a:r>
              <a:rPr lang="en-US" sz="20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= </a:t>
            </a:r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r</a:t>
            </a:r>
            <a:r>
              <a:rPr lang="en-US" sz="20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+ 4</a:t>
            </a:r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r</a:t>
            </a:r>
            <a:r>
              <a:rPr lang="en-US" sz="20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3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B6CA5E63-9345-58DE-9D63-2C4CA273DC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465182"/>
              </p:ext>
            </p:extLst>
          </p:nvPr>
        </p:nvGraphicFramePr>
        <p:xfrm>
          <a:off x="7345363" y="1857375"/>
          <a:ext cx="16129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12800" imgH="1091880" progId="Equation.DSMT4">
                  <p:embed/>
                </p:oleObj>
              </mc:Choice>
              <mc:Fallback>
                <p:oleObj name="Equation" r:id="rId16" imgW="1612800" imgH="109188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B6CA5E63-9345-58DE-9D63-2C4CA273DC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345363" y="1857375"/>
                        <a:ext cx="1612900" cy="109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F797B4CB-EA35-A47F-DC6C-C3F1714A47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61855" y="1843912"/>
          <a:ext cx="17399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39880" imgH="1117440" progId="Equation.DSMT4">
                  <p:embed/>
                </p:oleObj>
              </mc:Choice>
              <mc:Fallback>
                <p:oleObj name="Equation" r:id="rId18" imgW="1739880" imgH="111744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F797B4CB-EA35-A47F-DC6C-C3F1714A47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9761855" y="1843912"/>
                        <a:ext cx="1739900" cy="111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D30F89C1-22D8-0B41-1526-91EFA80CAD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4965103"/>
              </p:ext>
            </p:extLst>
          </p:nvPr>
        </p:nvGraphicFramePr>
        <p:xfrm>
          <a:off x="7345363" y="3448050"/>
          <a:ext cx="16129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612800" imgH="1091880" progId="Equation.DSMT4">
                  <p:embed/>
                </p:oleObj>
              </mc:Choice>
              <mc:Fallback>
                <p:oleObj name="Equation" r:id="rId20" imgW="1612800" imgH="109188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D30F89C1-22D8-0B41-1526-91EFA80CAD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345363" y="3448050"/>
                        <a:ext cx="1612900" cy="109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78B28461-81C7-251E-D9D5-D83E3BFB2D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68205" y="3434587"/>
          <a:ext cx="17272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726920" imgH="1117440" progId="Equation.DSMT4">
                  <p:embed/>
                </p:oleObj>
              </mc:Choice>
              <mc:Fallback>
                <p:oleObj name="Equation" r:id="rId22" imgW="1726920" imgH="111744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78B28461-81C7-251E-D9D5-D83E3BFB2D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9768205" y="3434587"/>
                        <a:ext cx="1727200" cy="111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15FAED42-4AE0-8C6F-EFE1-AFA909421A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281093"/>
              </p:ext>
            </p:extLst>
          </p:nvPr>
        </p:nvGraphicFramePr>
        <p:xfrm>
          <a:off x="7345363" y="4970463"/>
          <a:ext cx="16129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12800" imgH="1091880" progId="Equation.DSMT4">
                  <p:embed/>
                </p:oleObj>
              </mc:Choice>
              <mc:Fallback>
                <p:oleObj name="Equation" r:id="rId24" imgW="1612800" imgH="10918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15FAED42-4AE0-8C6F-EFE1-AFA909421A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345363" y="4970463"/>
                        <a:ext cx="1612900" cy="109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110A62C3-0A8C-7A81-BC6E-E3EF2554F9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68205" y="4957666"/>
          <a:ext cx="17272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726920" imgH="1117440" progId="Equation.DSMT4">
                  <p:embed/>
                </p:oleObj>
              </mc:Choice>
              <mc:Fallback>
                <p:oleObj name="Equation" r:id="rId26" imgW="1726920" imgH="111744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110A62C3-0A8C-7A81-BC6E-E3EF2554F9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9768205" y="4957666"/>
                        <a:ext cx="1727200" cy="111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26882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4" grpId="0"/>
      <p:bldP spid="25" grpId="0" animBg="1"/>
      <p:bldP spid="26" grpId="0"/>
      <p:bldP spid="29" grpId="0" animBg="1"/>
      <p:bldP spid="30" grpId="0"/>
      <p:bldP spid="33" grpId="0" animBg="1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CD7ED-22BD-413A-92FE-03C3EC49D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Elementary Row Operations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6EC69BB-E33E-4FBF-F24D-0DD1E797901B}"/>
              </a:ext>
            </a:extLst>
          </p:cNvPr>
          <p:cNvCxnSpPr>
            <a:cxnSpLocks/>
          </p:cNvCxnSpPr>
          <p:nvPr/>
        </p:nvCxnSpPr>
        <p:spPr>
          <a:xfrm>
            <a:off x="882869" y="1383918"/>
            <a:ext cx="10310648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25B7D1A-CF60-C03A-3CE0-79D011F749FC}"/>
              </a:ext>
            </a:extLst>
          </p:cNvPr>
          <p:cNvSpPr txBox="1"/>
          <p:nvPr/>
        </p:nvSpPr>
        <p:spPr>
          <a:xfrm>
            <a:off x="882869" y="1677368"/>
            <a:ext cx="87049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Switch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 Switch two rows.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Scale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 Multiply all entries in a row by a non-zero number.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Replace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 Replace a row with the sum of itself and a multiple of another row.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A0C9D6-4D0D-F573-4196-7BCDBA2E2684}"/>
              </a:ext>
            </a:extLst>
          </p:cNvPr>
          <p:cNvSpPr txBox="1"/>
          <p:nvPr/>
        </p:nvSpPr>
        <p:spPr>
          <a:xfrm>
            <a:off x="838200" y="3497962"/>
            <a:ext cx="10515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Two matrices are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row equivalent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if there is a sequence of elementary row operations that transforms one into the other.</a:t>
            </a:r>
          </a:p>
          <a:p>
            <a:pPr>
              <a:spcAft>
                <a:spcPts val="1200"/>
              </a:spcAft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the augmented matrices of two linear systems are row equivalent then the two systems have the same solution set.</a:t>
            </a:r>
          </a:p>
        </p:txBody>
      </p:sp>
    </p:spTree>
    <p:extLst>
      <p:ext uri="{BB962C8B-B14F-4D97-AF65-F5344CB8AC3E}">
        <p14:creationId xmlns:p14="http://schemas.microsoft.com/office/powerpoint/2010/main" val="813194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CD7ED-22BD-413A-92FE-03C3EC49D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What’s Next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6EC69BB-E33E-4FBF-F24D-0DD1E797901B}"/>
              </a:ext>
            </a:extLst>
          </p:cNvPr>
          <p:cNvCxnSpPr>
            <a:cxnSpLocks/>
          </p:cNvCxnSpPr>
          <p:nvPr/>
        </p:nvCxnSpPr>
        <p:spPr>
          <a:xfrm>
            <a:off x="882869" y="1383918"/>
            <a:ext cx="10310648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6DB5970-CAC6-B012-6ABC-C166245307EA}"/>
              </a:ext>
            </a:extLst>
          </p:cNvPr>
          <p:cNvSpPr txBox="1"/>
          <p:nvPr/>
        </p:nvSpPr>
        <p:spPr>
          <a:xfrm>
            <a:off x="677917" y="2120575"/>
            <a:ext cx="10515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formal algorithm</a:t>
            </a:r>
          </a:p>
          <a:p>
            <a:pPr algn="ctr">
              <a:spcAft>
                <a:spcPts val="12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existence and uniqueness</a:t>
            </a:r>
          </a:p>
        </p:txBody>
      </p:sp>
    </p:spTree>
    <p:extLst>
      <p:ext uri="{BB962C8B-B14F-4D97-AF65-F5344CB8AC3E}">
        <p14:creationId xmlns:p14="http://schemas.microsoft.com/office/powerpoint/2010/main" val="33671198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5|24.7|19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9|29.6|16.2|9.3|7.9|6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8|11.5|9.5|13.7|16.2|12.4|7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7|14.4|3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6|4.7|11.4|1.5|16.3|3.7|11|15.4|5.4|12.4|8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GreenTheme</Template>
  <TotalTime>4744</TotalTime>
  <Words>261</Words>
  <Application>Microsoft Office PowerPoint</Application>
  <PresentationFormat>Widescreen</PresentationFormat>
  <Paragraphs>49</Paragraphs>
  <Slides>9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Wingdings</vt:lpstr>
      <vt:lpstr>Office Theme</vt:lpstr>
      <vt:lpstr>Equation</vt:lpstr>
      <vt:lpstr>Linear Equations</vt:lpstr>
      <vt:lpstr>Definitions</vt:lpstr>
      <vt:lpstr>Definitions</vt:lpstr>
      <vt:lpstr>Matrices</vt:lpstr>
      <vt:lpstr>Solution Sets</vt:lpstr>
      <vt:lpstr>Solution Sets</vt:lpstr>
      <vt:lpstr>Solving Systems of Equations</vt:lpstr>
      <vt:lpstr>Elementary Row Operations</vt:lpstr>
      <vt:lpstr>What’s Next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Gregory Allen</dc:creator>
  <cp:lastModifiedBy>Allen, Gregory</cp:lastModifiedBy>
  <cp:revision>59</cp:revision>
  <dcterms:created xsi:type="dcterms:W3CDTF">2024-07-15T00:31:22Z</dcterms:created>
  <dcterms:modified xsi:type="dcterms:W3CDTF">2026-07-12T19:05:35Z</dcterms:modified>
</cp:coreProperties>
</file>